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8" r:id="rId2"/>
    <p:sldMasterId id="2147483696" r:id="rId3"/>
    <p:sldMasterId id="2147483712" r:id="rId4"/>
    <p:sldMasterId id="2147483728" r:id="rId5"/>
    <p:sldMasterId id="2147483748" r:id="rId6"/>
    <p:sldMasterId id="2147483768" r:id="rId7"/>
  </p:sldMasterIdLst>
  <p:notesMasterIdLst>
    <p:notesMasterId r:id="rId63"/>
  </p:notesMasterIdLst>
  <p:sldIdLst>
    <p:sldId id="256" r:id="rId8"/>
    <p:sldId id="503" r:id="rId9"/>
    <p:sldId id="505" r:id="rId10"/>
    <p:sldId id="507" r:id="rId11"/>
    <p:sldId id="508" r:id="rId12"/>
    <p:sldId id="509" r:id="rId13"/>
    <p:sldId id="510" r:id="rId14"/>
    <p:sldId id="511" r:id="rId15"/>
    <p:sldId id="512" r:id="rId16"/>
    <p:sldId id="513" r:id="rId17"/>
    <p:sldId id="514" r:id="rId18"/>
    <p:sldId id="515" r:id="rId19"/>
    <p:sldId id="516" r:id="rId20"/>
    <p:sldId id="517" r:id="rId21"/>
    <p:sldId id="518" r:id="rId22"/>
    <p:sldId id="546" r:id="rId23"/>
    <p:sldId id="519" r:id="rId24"/>
    <p:sldId id="547" r:id="rId25"/>
    <p:sldId id="520" r:id="rId26"/>
    <p:sldId id="521" r:id="rId27"/>
    <p:sldId id="522" r:id="rId28"/>
    <p:sldId id="523" r:id="rId29"/>
    <p:sldId id="524" r:id="rId30"/>
    <p:sldId id="525" r:id="rId31"/>
    <p:sldId id="526" r:id="rId32"/>
    <p:sldId id="527" r:id="rId33"/>
    <p:sldId id="528" r:id="rId34"/>
    <p:sldId id="529" r:id="rId35"/>
    <p:sldId id="530" r:id="rId36"/>
    <p:sldId id="531" r:id="rId37"/>
    <p:sldId id="532" r:id="rId38"/>
    <p:sldId id="533" r:id="rId39"/>
    <p:sldId id="534" r:id="rId40"/>
    <p:sldId id="535" r:id="rId41"/>
    <p:sldId id="536" r:id="rId42"/>
    <p:sldId id="537" r:id="rId43"/>
    <p:sldId id="538" r:id="rId44"/>
    <p:sldId id="539" r:id="rId45"/>
    <p:sldId id="540" r:id="rId46"/>
    <p:sldId id="541" r:id="rId47"/>
    <p:sldId id="542" r:id="rId48"/>
    <p:sldId id="543" r:id="rId49"/>
    <p:sldId id="552" r:id="rId50"/>
    <p:sldId id="555" r:id="rId51"/>
    <p:sldId id="553" r:id="rId52"/>
    <p:sldId id="556" r:id="rId53"/>
    <p:sldId id="554" r:id="rId54"/>
    <p:sldId id="550" r:id="rId55"/>
    <p:sldId id="557" r:id="rId56"/>
    <p:sldId id="545" r:id="rId57"/>
    <p:sldId id="549" r:id="rId58"/>
    <p:sldId id="551" r:id="rId59"/>
    <p:sldId id="504" r:id="rId60"/>
    <p:sldId id="502" r:id="rId61"/>
    <p:sldId id="548" r:id="rId62"/>
  </p:sldIdLst>
  <p:sldSz cx="9144000" cy="6858000" type="screen4x3"/>
  <p:notesSz cx="9144000" cy="6858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40" autoAdjust="0"/>
    <p:restoredTop sz="91887" autoAdjust="0"/>
  </p:normalViewPr>
  <p:slideViewPr>
    <p:cSldViewPr>
      <p:cViewPr varScale="1">
        <p:scale>
          <a:sx n="76" d="100"/>
          <a:sy n="76" d="100"/>
        </p:scale>
        <p:origin x="1044" y="54"/>
      </p:cViewPr>
      <p:guideLst>
        <p:guide orient="horz" pos="2880"/>
        <p:guide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75CF9-6A4F-40AD-A6C4-164992EBE1D4}" type="datetimeFigureOut">
              <a:rPr lang="id-ID" smtClean="0"/>
              <a:t>26/09/2019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18FE9-A3EF-4B6F-A2F8-3A81991B1AC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115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er_programming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Expression_(computer_science)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sagemaker/latest/dg/gs-account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Mengizinkan</a:t>
            </a:r>
            <a:r>
              <a:rPr lang="en-US" sz="1200" dirty="0" smtClean="0"/>
              <a:t> instance notebook </a:t>
            </a:r>
            <a:r>
              <a:rPr lang="en-US" sz="1200" dirty="0" err="1" smtClean="0"/>
              <a:t>SageMaker</a:t>
            </a:r>
            <a:r>
              <a:rPr lang="en-US" sz="1200" dirty="0" smtClean="0"/>
              <a:t>, training jobs, </a:t>
            </a:r>
            <a:r>
              <a:rPr lang="en-US" sz="1200" dirty="0" err="1" smtClean="0"/>
              <a:t>dan</a:t>
            </a:r>
            <a:r>
              <a:rPr lang="en-US" sz="1200" dirty="0" smtClean="0"/>
              <a:t> models </a:t>
            </a:r>
            <a:r>
              <a:rPr lang="en-US" sz="1200" dirty="0" err="1" smtClean="0"/>
              <a:t>untuk</a:t>
            </a:r>
            <a:r>
              <a:rPr lang="en-US" sz="1200" dirty="0" smtClean="0"/>
              <a:t> </a:t>
            </a:r>
            <a:r>
              <a:rPr lang="en-US" sz="1200" dirty="0" err="1" smtClean="0"/>
              <a:t>mengakses</a:t>
            </a:r>
            <a:r>
              <a:rPr lang="en-US" sz="1200" dirty="0" smtClean="0"/>
              <a:t> S3, ECR,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CloudWatch</a:t>
            </a:r>
            <a:r>
              <a:rPr lang="en-US" sz="1200" dirty="0" smtClean="0"/>
              <a:t> </a:t>
            </a:r>
            <a:r>
              <a:rPr lang="en-US" sz="1200" dirty="0" err="1" smtClean="0"/>
              <a:t>atas</a:t>
            </a:r>
            <a:r>
              <a:rPr lang="en-US" sz="1200" dirty="0" smtClean="0"/>
              <a:t> </a:t>
            </a:r>
            <a:r>
              <a:rPr lang="en-US" sz="1200" dirty="0" err="1" smtClean="0"/>
              <a:t>nama</a:t>
            </a:r>
            <a:r>
              <a:rPr lang="en-US" sz="1200" dirty="0" smtClean="0"/>
              <a:t> </a:t>
            </a:r>
            <a:r>
              <a:rPr lang="en-US" sz="1200" dirty="0" err="1" smtClean="0"/>
              <a:t>Anda</a:t>
            </a:r>
            <a:r>
              <a:rPr lang="en-US" sz="1200" dirty="0" smtClean="0"/>
              <a:t>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38422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66046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2380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2204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0566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0032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92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</a:t>
            </a:r>
            <a:r>
              <a:rPr lang="en-US" b="1" dirty="0" smtClean="0"/>
              <a:t>read–</a:t>
            </a:r>
            <a:r>
              <a:rPr lang="en-US" b="1" dirty="0" err="1" smtClean="0"/>
              <a:t>eval</a:t>
            </a:r>
            <a:r>
              <a:rPr lang="en-US" b="1" dirty="0" smtClean="0"/>
              <a:t>–print loop</a:t>
            </a:r>
            <a:r>
              <a:rPr lang="en-US" dirty="0" smtClean="0"/>
              <a:t> (</a:t>
            </a:r>
            <a:r>
              <a:rPr lang="en-US" b="1" dirty="0" smtClean="0"/>
              <a:t>REPL</a:t>
            </a:r>
            <a:r>
              <a:rPr lang="en-US" dirty="0" smtClean="0"/>
              <a:t>), also termed an </a:t>
            </a:r>
            <a:r>
              <a:rPr lang="en-US" b="1" dirty="0" smtClean="0"/>
              <a:t>interactive </a:t>
            </a:r>
            <a:r>
              <a:rPr lang="en-US" b="1" dirty="0" err="1" smtClean="0"/>
              <a:t>toplevel</a:t>
            </a:r>
            <a:r>
              <a:rPr lang="en-US" dirty="0" smtClean="0"/>
              <a:t> or </a:t>
            </a:r>
            <a:r>
              <a:rPr lang="en-US" b="1" dirty="0" smtClean="0"/>
              <a:t>language shell</a:t>
            </a:r>
            <a:r>
              <a:rPr lang="en-US" dirty="0" smtClean="0"/>
              <a:t>, is a simple, interactive </a:t>
            </a:r>
            <a:r>
              <a:rPr lang="en-US" dirty="0" smtClean="0">
                <a:hlinkClick r:id="rId3" tooltip="Computer programming"/>
              </a:rPr>
              <a:t>computer programming</a:t>
            </a:r>
            <a:r>
              <a:rPr lang="en-US" dirty="0" smtClean="0"/>
              <a:t> environment that takes single user inputs (i.e., single </a:t>
            </a:r>
            <a:r>
              <a:rPr lang="en-US" dirty="0" smtClean="0">
                <a:hlinkClick r:id="rId4" tooltip="Expression (computer science)"/>
              </a:rPr>
              <a:t>expressions</a:t>
            </a:r>
            <a:r>
              <a:rPr lang="en-US" dirty="0" smtClean="0"/>
              <a:t>), evaluates (executes) them, and returns the result to the user; a program written in a REPL environment is executed piecewise. </a:t>
            </a:r>
            <a:endParaRPr lang="id-ID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SFTP</a:t>
            </a:r>
            <a:r>
              <a:rPr lang="en-US" dirty="0" smtClean="0"/>
              <a:t>, which stands for SSH File Transfer Protocol, or Secure File Transfer Protocol, is a separate protocol packaged with SSH that works in a similar way over a secure connection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4869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https://docs.aws.amazon.com/sagemaker/latest/dg/gs-account.html</a:t>
            </a:r>
            <a:endParaRPr lang="en-US" dirty="0" smtClean="0"/>
          </a:p>
          <a:p>
            <a:r>
              <a:rPr lang="en-US" dirty="0" smtClean="0"/>
              <a:t>https://courses.cognitiveclass.ai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3527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>
                <a:solidFill>
                  <a:prstClr val="black"/>
                </a:solidFill>
              </a:rPr>
              <a:pPr/>
              <a:t>43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63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>
                <a:solidFill>
                  <a:prstClr val="black"/>
                </a:solidFill>
              </a:rPr>
              <a:pPr/>
              <a:t>44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416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3719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>
                <a:solidFill>
                  <a:prstClr val="black"/>
                </a:solidFill>
              </a:rPr>
              <a:pPr/>
              <a:t>45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15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>
                <a:solidFill>
                  <a:prstClr val="black"/>
                </a:solidFill>
              </a:rPr>
              <a:pPr/>
              <a:t>46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000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>
                <a:solidFill>
                  <a:prstClr val="black"/>
                </a:solidFill>
              </a:rPr>
              <a:pPr/>
              <a:t>47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916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>
                <a:solidFill>
                  <a:prstClr val="black"/>
                </a:solidFill>
              </a:rPr>
              <a:pPr/>
              <a:t>48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66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>
                <a:solidFill>
                  <a:prstClr val="black"/>
                </a:solidFill>
              </a:rPr>
              <a:pPr/>
              <a:t>49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293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>
                <a:solidFill>
                  <a:prstClr val="black"/>
                </a:solidFill>
              </a:rPr>
              <a:pPr/>
              <a:t>52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47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dirty="0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281FB20-4DBE-4A1A-A9A6-5AA191FBB64B}" type="slidenum">
              <a:rPr lang="en-US" altLang="en-US" smtClean="0"/>
              <a:pPr/>
              <a:t>53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7254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dirty="0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281FB20-4DBE-4A1A-A9A6-5AA191FBB64B}" type="slidenum">
              <a:rPr lang="en-US" altLang="en-US" smtClean="0"/>
              <a:pPr/>
              <a:t>55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95513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 smtClean="0"/>
              <a:t>arn:aws:iam::003234194341:role/roleSageMaker-imamcs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 smtClean="0"/>
              <a:t>Amazon Resource Names (ARNs)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4049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 smtClean="0"/>
              <a:t>arn:aws:iam::003234194341:role/roleSageMaker-imamcs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 smtClean="0"/>
              <a:t>Amazon Resource Names (ARNs)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0242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1688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8357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8582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821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18FE9-A3EF-4B6F-A2F8-3A81991B1ACC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9512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k object 22"/>
          <p:cNvSpPr/>
          <p:nvPr/>
        </p:nvSpPr>
        <p:spPr>
          <a:xfrm>
            <a:off x="14858" y="6080378"/>
            <a:ext cx="9116695" cy="576580"/>
          </a:xfrm>
          <a:custGeom>
            <a:avLst/>
            <a:gdLst/>
            <a:ahLst/>
            <a:cxnLst/>
            <a:rect l="l" t="t" r="r" b="b"/>
            <a:pathLst>
              <a:path w="9116695" h="576579">
                <a:moveTo>
                  <a:pt x="0" y="576072"/>
                </a:moveTo>
                <a:lnTo>
                  <a:pt x="9116568" y="576072"/>
                </a:lnTo>
                <a:lnTo>
                  <a:pt x="9116568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4858" y="6080378"/>
            <a:ext cx="9116695" cy="576580"/>
          </a:xfrm>
          <a:custGeom>
            <a:avLst/>
            <a:gdLst/>
            <a:ahLst/>
            <a:cxnLst/>
            <a:rect l="l" t="t" r="r" b="b"/>
            <a:pathLst>
              <a:path w="9116695" h="576579">
                <a:moveTo>
                  <a:pt x="0" y="576072"/>
                </a:moveTo>
                <a:lnTo>
                  <a:pt x="9116568" y="576072"/>
                </a:lnTo>
                <a:lnTo>
                  <a:pt x="9116568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ln w="25146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78932" y="0"/>
            <a:ext cx="5061527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-13251" y="1204722"/>
            <a:ext cx="9153710" cy="545223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0172"/>
          <a:stretch/>
        </p:blipFill>
        <p:spPr>
          <a:xfrm>
            <a:off x="8524121" y="62541"/>
            <a:ext cx="500177" cy="3683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t="97842" r="2424"/>
          <a:stretch/>
        </p:blipFill>
        <p:spPr>
          <a:xfrm flipH="1">
            <a:off x="-16792" y="1122315"/>
            <a:ext cx="8769245" cy="998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2CE453EB-EDB4-49CF-90BE-4F74F5C3CE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9" y="6688225"/>
            <a:ext cx="153901" cy="153901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="" xmlns:a16="http://schemas.microsoft.com/office/drawing/2014/main" id="{73E0DBD7-B92C-4F4C-A59F-F8EF3A4C3876}"/>
              </a:ext>
            </a:extLst>
          </p:cNvPr>
          <p:cNvSpPr txBox="1">
            <a:spLocks/>
          </p:cNvSpPr>
          <p:nvPr userDrawn="1"/>
        </p:nvSpPr>
        <p:spPr>
          <a:xfrm>
            <a:off x="206104" y="6672653"/>
            <a:ext cx="1048783" cy="179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en-US" sz="800" kern="12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  <a:ea typeface="+mj-ea"/>
                <a:cs typeface="+mj-cs"/>
              </a:rPr>
              <a:t>digitalent.kominfo.go.id</a:t>
            </a:r>
          </a:p>
        </p:txBody>
      </p:sp>
      <p:sp>
        <p:nvSpPr>
          <p:cNvPr id="33" name="Title Placeholder 1"/>
          <p:cNvSpPr txBox="1">
            <a:spLocks/>
          </p:cNvSpPr>
          <p:nvPr userDrawn="1"/>
        </p:nvSpPr>
        <p:spPr>
          <a:xfrm>
            <a:off x="58751" y="84796"/>
            <a:ext cx="8991091" cy="951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P Simplified Light"/>
              </a:rPr>
              <a:t>Click to edit Master title style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P Simplified Light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4969269" y="6647431"/>
            <a:ext cx="439237" cy="2080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21" y="6680594"/>
            <a:ext cx="163600" cy="170550"/>
          </a:xfrm>
          <a:prstGeom prst="rect">
            <a:avLst/>
          </a:prstGeom>
        </p:spPr>
      </p:pic>
      <p:pic>
        <p:nvPicPr>
          <p:cNvPr id="37" name="Picture 36" descr="LambangUB-Baru-Kecil.jpg"/>
          <p:cNvPicPr/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680594"/>
            <a:ext cx="193201" cy="1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814" y="6691244"/>
            <a:ext cx="618971" cy="135959"/>
          </a:xfrm>
          <a:prstGeom prst="rect">
            <a:avLst/>
          </a:prstGeom>
        </p:spPr>
      </p:pic>
      <p:sp>
        <p:nvSpPr>
          <p:cNvPr id="39" name="Slide Number Placeholder 5"/>
          <p:cNvSpPr txBox="1">
            <a:spLocks/>
          </p:cNvSpPr>
          <p:nvPr userDrawn="1"/>
        </p:nvSpPr>
        <p:spPr>
          <a:xfrm>
            <a:off x="7814966" y="6662515"/>
            <a:ext cx="1326329" cy="1846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A2BCBC-50EF-4175-83E0-F618B60D4316}" type="slidenum">
              <a:rPr lang="en-US" sz="600" smtClean="0"/>
              <a:pPr/>
              <a:t>‹#›</a:t>
            </a:fld>
            <a:endParaRPr lang="en-US" sz="600" dirty="0"/>
          </a:p>
        </p:txBody>
      </p:sp>
      <p:sp>
        <p:nvSpPr>
          <p:cNvPr id="40" name="Title 1">
            <a:extLst>
              <a:ext uri="{FF2B5EF4-FFF2-40B4-BE49-F238E27FC236}">
                <a16:creationId xmlns="" xmlns:a16="http://schemas.microsoft.com/office/drawing/2014/main" id="{73E0DBD7-B92C-4F4C-A59F-F8EF3A4C3876}"/>
              </a:ext>
            </a:extLst>
          </p:cNvPr>
          <p:cNvSpPr txBox="1">
            <a:spLocks/>
          </p:cNvSpPr>
          <p:nvPr userDrawn="1"/>
        </p:nvSpPr>
        <p:spPr>
          <a:xfrm>
            <a:off x="7693588" y="6696656"/>
            <a:ext cx="1048783" cy="138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id-ID" sz="800" kern="1200" dirty="0" smtClean="0">
                <a:solidFill>
                  <a:schemeClr val="bg2">
                    <a:lumMod val="90000"/>
                  </a:schemeClr>
                </a:solidFill>
                <a:latin typeface="HP Simplified" panose="020B0606020204020204" pitchFamily="34" charset="0"/>
                <a:ea typeface="+mj-ea"/>
                <a:cs typeface="+mj-cs"/>
              </a:rPr>
              <a:t>filkom</a:t>
            </a:r>
            <a:r>
              <a:rPr lang="en-US" sz="800" kern="1200" dirty="0" smtClean="0">
                <a:solidFill>
                  <a:schemeClr val="bg2">
                    <a:lumMod val="90000"/>
                  </a:schemeClr>
                </a:solidFill>
                <a:latin typeface="HP Simplified" panose="020B0606020204020204" pitchFamily="34" charset="0"/>
                <a:ea typeface="+mj-ea"/>
                <a:cs typeface="+mj-cs"/>
              </a:rPr>
              <a:t>.</a:t>
            </a:r>
            <a:r>
              <a:rPr lang="id-ID" sz="800" kern="1200" dirty="0" smtClean="0">
                <a:solidFill>
                  <a:schemeClr val="bg2">
                    <a:lumMod val="90000"/>
                  </a:schemeClr>
                </a:solidFill>
                <a:latin typeface="HP Simplified" panose="020B0606020204020204" pitchFamily="34" charset="0"/>
                <a:ea typeface="+mj-ea"/>
                <a:cs typeface="+mj-cs"/>
              </a:rPr>
              <a:t>ub</a:t>
            </a:r>
            <a:r>
              <a:rPr lang="en-US" sz="800" kern="1200" dirty="0" smtClean="0">
                <a:solidFill>
                  <a:schemeClr val="bg2">
                    <a:lumMod val="90000"/>
                  </a:schemeClr>
                </a:solidFill>
                <a:latin typeface="HP Simplified" panose="020B0606020204020204" pitchFamily="34" charset="0"/>
                <a:ea typeface="+mj-ea"/>
                <a:cs typeface="+mj-cs"/>
              </a:rPr>
              <a:t>.</a:t>
            </a:r>
            <a:r>
              <a:rPr lang="id-ID" sz="800" kern="1200" dirty="0" smtClean="0">
                <a:solidFill>
                  <a:schemeClr val="bg2">
                    <a:lumMod val="90000"/>
                  </a:schemeClr>
                </a:solidFill>
                <a:latin typeface="HP Simplified" panose="020B0606020204020204" pitchFamily="34" charset="0"/>
                <a:ea typeface="+mj-ea"/>
                <a:cs typeface="+mj-cs"/>
              </a:rPr>
              <a:t>ac.</a:t>
            </a:r>
            <a:r>
              <a:rPr lang="en-US" sz="800" kern="1200" dirty="0" smtClean="0">
                <a:solidFill>
                  <a:schemeClr val="bg2">
                    <a:lumMod val="90000"/>
                  </a:schemeClr>
                </a:solidFill>
                <a:latin typeface="HP Simplified" panose="020B0606020204020204" pitchFamily="34" charset="0"/>
                <a:ea typeface="+mj-ea"/>
                <a:cs typeface="+mj-cs"/>
              </a:rPr>
              <a:t>id</a:t>
            </a:r>
            <a:endParaRPr lang="en-US" sz="800" kern="1200" dirty="0">
              <a:solidFill>
                <a:schemeClr val="bg2">
                  <a:lumMod val="90000"/>
                </a:schemeClr>
              </a:solidFill>
              <a:latin typeface="HP Simplified" panose="020B0606020204020204" pitchFamily="34" charset="0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BDBC8-C62A-416A-ACA2-C61266AA6033}" type="slidenum">
              <a:rPr lang="es-E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161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94B48-4A5E-4840-8AC0-46F039463EA4}" type="slidenum">
              <a:rPr lang="es-E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876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09AA11-FB14-48B5-8B54-3F9171BE7782}" type="slidenum">
              <a:rPr lang="es-E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164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AFF9C4-21A0-491F-A975-F5BAC3736FB7}" type="slidenum">
              <a:rPr lang="es-E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461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A4669-42D2-4070-850F-E1EE133A5297}" type="slidenum">
              <a:rPr lang="es-E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672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F7785C-DA4E-4BB5-B19A-CD4FE3AEF8E1}" type="slidenum">
              <a:rPr lang="es-E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996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553665-8A7E-4FB8-ADFE-CEFC5CB87EE9}" type="slidenum">
              <a:rPr lang="es-E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854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4495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901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424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8341" y="2165096"/>
            <a:ext cx="7227316" cy="171831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033" y="0"/>
            <a:ext cx="6976852" cy="9511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358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30" y="0"/>
            <a:ext cx="7070370" cy="9703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980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032" y="0"/>
            <a:ext cx="7037010" cy="9511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6897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5782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7218947" cy="86627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4419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12" y="10863"/>
            <a:ext cx="6275377" cy="938463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9702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032" y="0"/>
            <a:ext cx="6976852" cy="9511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28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070810"/>
            <a:ext cx="1971675" cy="510615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70811"/>
            <a:ext cx="5800725" cy="510615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5741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526577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4898" y="63553"/>
            <a:ext cx="7022018" cy="84280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0101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84896" y="136524"/>
            <a:ext cx="7118271" cy="84280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01561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id-ID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rgbClr val="CEDBE6">
                    <a:lumMod val="2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 Graduate Academy Digital Talent Scholarship 2019 |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158998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990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9906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5153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033" y="0"/>
            <a:ext cx="6976852" cy="9511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2400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30" y="0"/>
            <a:ext cx="7070370" cy="9703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425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032" y="0"/>
            <a:ext cx="7037010" cy="9511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9316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1784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7218947" cy="86627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43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12" y="10863"/>
            <a:ext cx="6275377" cy="938463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3024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032" y="0"/>
            <a:ext cx="6976852" cy="9511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300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070810"/>
            <a:ext cx="1971675" cy="510615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70811"/>
            <a:ext cx="5800725" cy="510615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2008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65265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4898" y="63553"/>
            <a:ext cx="7022018" cy="84280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11600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84896" y="136524"/>
            <a:ext cx="7118271" cy="84280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284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id-ID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rgbClr val="CEDBE6">
                    <a:lumMod val="2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 Graduate Academy Digital Talent Scholarship 2019 |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3764734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2595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9730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47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033" y="0"/>
            <a:ext cx="6976852" cy="9511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699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30" y="0"/>
            <a:ext cx="7070370" cy="9703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6683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032" y="0"/>
            <a:ext cx="7037010" cy="9511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7206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3702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7218947" cy="86627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8313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12" y="10863"/>
            <a:ext cx="6275377" cy="938463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82274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032" y="0"/>
            <a:ext cx="6976852" cy="9511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6896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070810"/>
            <a:ext cx="1971675" cy="510615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70811"/>
            <a:ext cx="5800725" cy="510615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3439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816530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4898" y="63553"/>
            <a:ext cx="7022018" cy="84280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836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older 2"/>
          <p:cNvSpPr>
            <a:spLocks noGrp="1"/>
          </p:cNvSpPr>
          <p:nvPr>
            <p:ph type="title"/>
          </p:nvPr>
        </p:nvSpPr>
        <p:spPr>
          <a:xfrm>
            <a:off x="1663064" y="38354"/>
            <a:ext cx="5817870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15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6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9/26/2019</a:t>
            </a:fld>
            <a:endParaRPr lang="en-US"/>
          </a:p>
        </p:txBody>
      </p:sp>
      <p:sp>
        <p:nvSpPr>
          <p:cNvPr id="17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/>
          <a:srcRect t="6054" r="1470" b="8471"/>
          <a:stretch/>
        </p:blipFill>
        <p:spPr>
          <a:xfrm>
            <a:off x="5550147" y="1386227"/>
            <a:ext cx="3315798" cy="26680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1" r="2423" b="74722"/>
          <a:stretch/>
        </p:blipFill>
        <p:spPr>
          <a:xfrm>
            <a:off x="7031172" y="4736"/>
            <a:ext cx="2112828" cy="173355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="" xmlns:a16="http://schemas.microsoft.com/office/drawing/2014/main" id="{FE488684-4B91-45E0-AC48-E54C1020FB09}"/>
              </a:ext>
            </a:extLst>
          </p:cNvPr>
          <p:cNvSpPr txBox="1">
            <a:spLocks/>
          </p:cNvSpPr>
          <p:nvPr userDrawn="1"/>
        </p:nvSpPr>
        <p:spPr>
          <a:xfrm>
            <a:off x="534648" y="1605390"/>
            <a:ext cx="4457989" cy="2313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2019</a:t>
            </a:r>
            <a:endParaRPr lang="id-ID" sz="28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  <a:p>
            <a:pPr fontAlgn="base"/>
            <a:endParaRPr lang="id-ID" sz="11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  <a:p>
            <a:pPr fontAlgn="base"/>
            <a:endParaRPr lang="id-ID" sz="11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  <a:p>
            <a:pPr fontAlgn="base"/>
            <a:r>
              <a:rPr lang="id-ID" sz="2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Big Data </a:t>
            </a:r>
            <a:r>
              <a:rPr lang="id-ID" sz="2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Analytics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2749480" y="559632"/>
            <a:ext cx="1591241" cy="7538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96" y="560072"/>
            <a:ext cx="719456" cy="750022"/>
          </a:xfrm>
          <a:prstGeom prst="rect">
            <a:avLst/>
          </a:prstGeom>
        </p:spPr>
      </p:pic>
      <p:pic>
        <p:nvPicPr>
          <p:cNvPr id="23" name="Picture 22" descr="LambangUB-Baru-Kecil.jpg"/>
          <p:cNvPicPr/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94" y="435429"/>
            <a:ext cx="904474" cy="87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0172"/>
          <a:stretch/>
        </p:blipFill>
        <p:spPr>
          <a:xfrm>
            <a:off x="7208046" y="23924"/>
            <a:ext cx="684098" cy="503778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="" xmlns:a16="http://schemas.microsoft.com/office/drawing/2014/main" id="{73E0DBD7-B92C-4F4C-A59F-F8EF3A4C3876}"/>
              </a:ext>
            </a:extLst>
          </p:cNvPr>
          <p:cNvSpPr txBox="1">
            <a:spLocks/>
          </p:cNvSpPr>
          <p:nvPr userDrawn="1"/>
        </p:nvSpPr>
        <p:spPr>
          <a:xfrm>
            <a:off x="7814598" y="67946"/>
            <a:ext cx="1241733" cy="338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id-ID" sz="1400" kern="1200" dirty="0" smtClean="0">
                <a:solidFill>
                  <a:schemeClr val="bg1"/>
                </a:solidFill>
                <a:latin typeface="HP Simplified" panose="020B0606020204020204" pitchFamily="34" charset="0"/>
                <a:ea typeface="+mj-ea"/>
                <a:cs typeface="+mj-cs"/>
              </a:rPr>
              <a:t>filkom.ub.ac</a:t>
            </a:r>
            <a:r>
              <a:rPr lang="en-US" sz="1400" dirty="0" smtClean="0">
                <a:solidFill>
                  <a:schemeClr val="bg1"/>
                </a:solidFill>
                <a:latin typeface="HP Simplified" panose="020B0606020204020204" pitchFamily="34" charset="0"/>
              </a:rPr>
              <a:t>.id</a:t>
            </a:r>
            <a:endParaRPr lang="en-US" sz="700" dirty="0">
              <a:solidFill>
                <a:schemeClr val="bg1"/>
              </a:solidFill>
              <a:latin typeface="HP Simplified" panose="020B0606020204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t="85079" r="2424"/>
          <a:stretch/>
        </p:blipFill>
        <p:spPr>
          <a:xfrm>
            <a:off x="4082472" y="5856017"/>
            <a:ext cx="5061527" cy="102325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4B60F85D-D540-4735-B378-D7D9225FE7F3}"/>
              </a:ext>
            </a:extLst>
          </p:cNvPr>
          <p:cNvGrpSpPr/>
          <p:nvPr userDrawn="1"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9" name="Title 1">
              <a:extLst>
                <a:ext uri="{FF2B5EF4-FFF2-40B4-BE49-F238E27FC236}">
                  <a16:creationId xmlns=""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39141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84896" y="136524"/>
            <a:ext cx="7118271" cy="84280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471844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id-ID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rgbClr val="CEDBE6">
                    <a:lumMod val="2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 Graduate Academy Digital Talent Scholarship 2019 |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4304532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/>
          <a:lstStyle/>
          <a:p>
            <a:fld id="{44A44607-3AC7-44C9-B2F9-3FA97C501EA1}" type="datetime1">
              <a:rPr lang="id-ID" smtClean="0">
                <a:solidFill>
                  <a:prstClr val="black"/>
                </a:solidFill>
              </a:rPr>
              <a:pPr/>
              <a:t>26/09/2019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/>
          <a:lstStyle/>
          <a:p>
            <a:r>
              <a:rPr lang="id-ID">
                <a:solidFill>
                  <a:prstClr val="black"/>
                </a:solidFill>
              </a:rPr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080822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/>
          <a:lstStyle/>
          <a:p>
            <a:fld id="{1A1D2D5D-135A-408F-AB4B-DEF58244B559}" type="datetime1">
              <a:rPr lang="id-ID" smtClean="0">
                <a:solidFill>
                  <a:prstClr val="black"/>
                </a:solidFill>
              </a:rPr>
              <a:pPr/>
              <a:t>26/09/2019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/>
          <a:lstStyle/>
          <a:p>
            <a:r>
              <a:rPr lang="id-ID">
                <a:solidFill>
                  <a:prstClr val="black"/>
                </a:solidFill>
              </a:rPr>
              <a:t>Judul Pembahasan Pertemuan Disini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026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/>
          <a:lstStyle/>
          <a:p>
            <a:fld id="{34FC85E6-33D1-42FB-BDE5-D6E134B26CA8}" type="datetime1">
              <a:rPr lang="id-ID" smtClean="0">
                <a:solidFill>
                  <a:prstClr val="black"/>
                </a:solidFill>
              </a:rPr>
              <a:pPr/>
              <a:t>26/09/2019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/>
          <a:lstStyle/>
          <a:p>
            <a:r>
              <a:rPr lang="id-ID">
                <a:solidFill>
                  <a:prstClr val="black"/>
                </a:solidFill>
              </a:rPr>
              <a:t>Judul Pembahasan Pertemuan Disini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604393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/>
          <a:lstStyle/>
          <a:p>
            <a:fld id="{847A72E8-F829-4F58-BC39-B9C4A8118BE9}" type="datetime1">
              <a:rPr lang="id-ID" smtClean="0">
                <a:solidFill>
                  <a:prstClr val="black"/>
                </a:solidFill>
              </a:rPr>
              <a:pPr/>
              <a:t>26/09/2019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  <a:prstGeom prst="rect">
            <a:avLst/>
          </a:prstGeom>
        </p:spPr>
        <p:txBody>
          <a:bodyPr/>
          <a:lstStyle/>
          <a:p>
            <a:r>
              <a:rPr lang="id-ID" dirty="0">
                <a:solidFill>
                  <a:prstClr val="black"/>
                </a:solidFill>
              </a:rPr>
              <a:t>Judul Pembahasan Pertemuan Disini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id-ID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rgbClr val="CEDBE6">
                    <a:lumMod val="2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 Graduate Academy Digital Talent Scholarship 2019 |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606251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3633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1938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1550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033" y="0"/>
            <a:ext cx="6976852" cy="9511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18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0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22"/>
          <p:cNvSpPr/>
          <p:nvPr userDrawn="1"/>
        </p:nvSpPr>
        <p:spPr>
          <a:xfrm>
            <a:off x="14858" y="6080378"/>
            <a:ext cx="9116695" cy="576580"/>
          </a:xfrm>
          <a:custGeom>
            <a:avLst/>
            <a:gdLst/>
            <a:ahLst/>
            <a:cxnLst/>
            <a:rect l="l" t="t" r="r" b="b"/>
            <a:pathLst>
              <a:path w="9116695" h="576579">
                <a:moveTo>
                  <a:pt x="0" y="576072"/>
                </a:moveTo>
                <a:lnTo>
                  <a:pt x="9116568" y="576072"/>
                </a:lnTo>
                <a:lnTo>
                  <a:pt x="9116568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bk object 23"/>
          <p:cNvSpPr/>
          <p:nvPr userDrawn="1"/>
        </p:nvSpPr>
        <p:spPr>
          <a:xfrm>
            <a:off x="14858" y="6080378"/>
            <a:ext cx="9116695" cy="576580"/>
          </a:xfrm>
          <a:custGeom>
            <a:avLst/>
            <a:gdLst/>
            <a:ahLst/>
            <a:cxnLst/>
            <a:rect l="l" t="t" r="r" b="b"/>
            <a:pathLst>
              <a:path w="9116695" h="576579">
                <a:moveTo>
                  <a:pt x="0" y="576072"/>
                </a:moveTo>
                <a:lnTo>
                  <a:pt x="9116568" y="576072"/>
                </a:lnTo>
                <a:lnTo>
                  <a:pt x="9116568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ln w="25146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19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20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21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9/26/2019</a:t>
            </a:fld>
            <a:endParaRPr lang="en-US"/>
          </a:p>
        </p:txBody>
      </p:sp>
      <p:sp>
        <p:nvSpPr>
          <p:cNvPr id="22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78932" y="0"/>
            <a:ext cx="5061527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-13251" y="1204722"/>
            <a:ext cx="9153710" cy="545223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0172"/>
          <a:stretch/>
        </p:blipFill>
        <p:spPr>
          <a:xfrm>
            <a:off x="8524121" y="62541"/>
            <a:ext cx="500177" cy="3683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t="97842" r="2424"/>
          <a:stretch/>
        </p:blipFill>
        <p:spPr>
          <a:xfrm flipH="1">
            <a:off x="-16792" y="1122315"/>
            <a:ext cx="8769245" cy="998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2CE453EB-EDB4-49CF-90BE-4F74F5C3CE5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9" y="6688225"/>
            <a:ext cx="153901" cy="153901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="" xmlns:a16="http://schemas.microsoft.com/office/drawing/2014/main" id="{73E0DBD7-B92C-4F4C-A59F-F8EF3A4C3876}"/>
              </a:ext>
            </a:extLst>
          </p:cNvPr>
          <p:cNvSpPr txBox="1">
            <a:spLocks/>
          </p:cNvSpPr>
          <p:nvPr userDrawn="1"/>
        </p:nvSpPr>
        <p:spPr>
          <a:xfrm>
            <a:off x="206104" y="6672653"/>
            <a:ext cx="1048783" cy="179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en-US" sz="800" kern="12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  <a:ea typeface="+mj-ea"/>
                <a:cs typeface="+mj-cs"/>
              </a:rPr>
              <a:t>digitalent.kominfo.go.id</a:t>
            </a:r>
          </a:p>
        </p:txBody>
      </p:sp>
      <p:sp>
        <p:nvSpPr>
          <p:cNvPr id="29" name="Title Placeholder 1"/>
          <p:cNvSpPr txBox="1">
            <a:spLocks/>
          </p:cNvSpPr>
          <p:nvPr userDrawn="1"/>
        </p:nvSpPr>
        <p:spPr>
          <a:xfrm>
            <a:off x="58751" y="84796"/>
            <a:ext cx="8991091" cy="951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P Simplified Light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4969269" y="6647431"/>
            <a:ext cx="439237" cy="20807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21" y="6680594"/>
            <a:ext cx="163600" cy="170550"/>
          </a:xfrm>
          <a:prstGeom prst="rect">
            <a:avLst/>
          </a:prstGeom>
        </p:spPr>
      </p:pic>
      <p:pic>
        <p:nvPicPr>
          <p:cNvPr id="32" name="Picture 31" descr="LambangUB-Baru-Kecil.jpg"/>
          <p:cNvPicPr/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680594"/>
            <a:ext cx="193201" cy="1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814" y="6691244"/>
            <a:ext cx="618971" cy="135959"/>
          </a:xfrm>
          <a:prstGeom prst="rect">
            <a:avLst/>
          </a:prstGeom>
        </p:spPr>
      </p:pic>
      <p:sp>
        <p:nvSpPr>
          <p:cNvPr id="34" name="Slide Number Placeholder 5"/>
          <p:cNvSpPr txBox="1">
            <a:spLocks/>
          </p:cNvSpPr>
          <p:nvPr userDrawn="1"/>
        </p:nvSpPr>
        <p:spPr>
          <a:xfrm>
            <a:off x="7814966" y="6662515"/>
            <a:ext cx="1326329" cy="1846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A2BCBC-50EF-4175-83E0-F618B60D4316}" type="slidenum">
              <a:rPr lang="en-US" sz="600" smtClean="0"/>
              <a:pPr/>
              <a:t>‹#›</a:t>
            </a:fld>
            <a:endParaRPr lang="en-US" sz="600" dirty="0"/>
          </a:p>
        </p:txBody>
      </p:sp>
      <p:sp>
        <p:nvSpPr>
          <p:cNvPr id="35" name="Title 1">
            <a:extLst>
              <a:ext uri="{FF2B5EF4-FFF2-40B4-BE49-F238E27FC236}">
                <a16:creationId xmlns="" xmlns:a16="http://schemas.microsoft.com/office/drawing/2014/main" id="{73E0DBD7-B92C-4F4C-A59F-F8EF3A4C3876}"/>
              </a:ext>
            </a:extLst>
          </p:cNvPr>
          <p:cNvSpPr txBox="1">
            <a:spLocks/>
          </p:cNvSpPr>
          <p:nvPr userDrawn="1"/>
        </p:nvSpPr>
        <p:spPr>
          <a:xfrm>
            <a:off x="7693588" y="6696656"/>
            <a:ext cx="1048783" cy="138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id-ID" sz="800" kern="1200" dirty="0" smtClean="0">
                <a:solidFill>
                  <a:schemeClr val="bg1"/>
                </a:solidFill>
                <a:latin typeface="HP Simplified" panose="020B0606020204020204" pitchFamily="34" charset="0"/>
                <a:ea typeface="+mj-ea"/>
                <a:cs typeface="+mj-cs"/>
              </a:rPr>
              <a:t>filkom</a:t>
            </a:r>
            <a:r>
              <a:rPr lang="en-US" sz="800" kern="1200" dirty="0" smtClean="0">
                <a:solidFill>
                  <a:schemeClr val="bg1"/>
                </a:solidFill>
                <a:latin typeface="HP Simplified" panose="020B0606020204020204" pitchFamily="34" charset="0"/>
                <a:ea typeface="+mj-ea"/>
                <a:cs typeface="+mj-cs"/>
              </a:rPr>
              <a:t>.</a:t>
            </a:r>
            <a:r>
              <a:rPr lang="id-ID" sz="800" kern="1200" dirty="0" smtClean="0">
                <a:solidFill>
                  <a:schemeClr val="bg1"/>
                </a:solidFill>
                <a:latin typeface="HP Simplified" panose="020B0606020204020204" pitchFamily="34" charset="0"/>
                <a:ea typeface="+mj-ea"/>
                <a:cs typeface="+mj-cs"/>
              </a:rPr>
              <a:t>ub</a:t>
            </a:r>
            <a:r>
              <a:rPr lang="en-US" sz="800" kern="1200" dirty="0" smtClean="0">
                <a:solidFill>
                  <a:schemeClr val="bg1"/>
                </a:solidFill>
                <a:latin typeface="HP Simplified" panose="020B0606020204020204" pitchFamily="34" charset="0"/>
                <a:ea typeface="+mj-ea"/>
                <a:cs typeface="+mj-cs"/>
              </a:rPr>
              <a:t>.</a:t>
            </a:r>
            <a:r>
              <a:rPr lang="id-ID" sz="800" kern="1200" dirty="0" smtClean="0">
                <a:solidFill>
                  <a:schemeClr val="bg1"/>
                </a:solidFill>
                <a:latin typeface="HP Simplified" panose="020B0606020204020204" pitchFamily="34" charset="0"/>
                <a:ea typeface="+mj-ea"/>
                <a:cs typeface="+mj-cs"/>
              </a:rPr>
              <a:t>ac.</a:t>
            </a:r>
            <a:r>
              <a:rPr lang="en-US" sz="800" kern="1200" dirty="0" smtClean="0">
                <a:solidFill>
                  <a:schemeClr val="bg1"/>
                </a:solidFill>
                <a:latin typeface="HP Simplified" panose="020B0606020204020204" pitchFamily="34" charset="0"/>
                <a:ea typeface="+mj-ea"/>
                <a:cs typeface="+mj-cs"/>
              </a:rPr>
              <a:t>id</a:t>
            </a:r>
            <a:endParaRPr lang="en-US" sz="800" kern="1200" dirty="0">
              <a:solidFill>
                <a:schemeClr val="bg1"/>
              </a:solidFill>
              <a:latin typeface="HP Simplified" panose="020B0606020204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063748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30" y="0"/>
            <a:ext cx="7070370" cy="9703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7677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032" y="0"/>
            <a:ext cx="7037010" cy="9511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70999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6227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7218947" cy="86627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45658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12" y="10863"/>
            <a:ext cx="6275377" cy="938463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1800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032" y="0"/>
            <a:ext cx="6976852" cy="9511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5212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070810"/>
            <a:ext cx="1971675" cy="510615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70811"/>
            <a:ext cx="5800725" cy="510615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16894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673932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4898" y="63553"/>
            <a:ext cx="7022018" cy="84280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403201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84896" y="136524"/>
            <a:ext cx="7118271" cy="84280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2979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D84FF6-EAA3-4B80-99C0-166010AF6A0D}" type="slidenum">
              <a:rPr lang="es-E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30953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id-ID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rgbClr val="CEDBE6">
                    <a:lumMod val="2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 Graduate Academy Digital Talent Scholarship 2019 |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667133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/>
          <a:lstStyle/>
          <a:p>
            <a:fld id="{44A44607-3AC7-44C9-B2F9-3FA97C501EA1}" type="datetime1">
              <a:rPr lang="id-ID" smtClean="0">
                <a:solidFill>
                  <a:prstClr val="black"/>
                </a:solidFill>
              </a:rPr>
              <a:pPr/>
              <a:t>26/09/2019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/>
          <a:lstStyle/>
          <a:p>
            <a:r>
              <a:rPr lang="id-ID">
                <a:solidFill>
                  <a:prstClr val="black"/>
                </a:solidFill>
              </a:rPr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5353359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/>
          <a:lstStyle/>
          <a:p>
            <a:fld id="{1A1D2D5D-135A-408F-AB4B-DEF58244B559}" type="datetime1">
              <a:rPr lang="id-ID" smtClean="0">
                <a:solidFill>
                  <a:prstClr val="black"/>
                </a:solidFill>
              </a:rPr>
              <a:pPr/>
              <a:t>26/09/2019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/>
          <a:lstStyle/>
          <a:p>
            <a:r>
              <a:rPr lang="id-ID">
                <a:solidFill>
                  <a:prstClr val="black"/>
                </a:solidFill>
              </a:rPr>
              <a:t>Judul Pembahasan Pertemuan Disini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6303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/>
          <a:lstStyle/>
          <a:p>
            <a:fld id="{34FC85E6-33D1-42FB-BDE5-D6E134B26CA8}" type="datetime1">
              <a:rPr lang="id-ID" smtClean="0">
                <a:solidFill>
                  <a:prstClr val="black"/>
                </a:solidFill>
              </a:rPr>
              <a:pPr/>
              <a:t>26/09/2019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/>
          <a:lstStyle/>
          <a:p>
            <a:r>
              <a:rPr lang="id-ID">
                <a:solidFill>
                  <a:prstClr val="black"/>
                </a:solidFill>
              </a:rPr>
              <a:t>Judul Pembahasan Pertemuan Disini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511058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/>
          <a:lstStyle/>
          <a:p>
            <a:fld id="{847A72E8-F829-4F58-BC39-B9C4A8118BE9}" type="datetime1">
              <a:rPr lang="id-ID" smtClean="0">
                <a:solidFill>
                  <a:prstClr val="black"/>
                </a:solidFill>
              </a:rPr>
              <a:pPr/>
              <a:t>26/09/2019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  <a:prstGeom prst="rect">
            <a:avLst/>
          </a:prstGeom>
        </p:spPr>
        <p:txBody>
          <a:bodyPr/>
          <a:lstStyle/>
          <a:p>
            <a:r>
              <a:rPr lang="id-ID" dirty="0">
                <a:solidFill>
                  <a:prstClr val="black"/>
                </a:solidFill>
              </a:rPr>
              <a:t>Judul Pembahasan Pertemuan Disini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id-ID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rgbClr val="CEDBE6">
                    <a:lumMod val="2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 Graduate Academy Digital Talent Scholarship 2019 |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5215286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11538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7019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079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7367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715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55FC94-4C0A-4189-B9B6-2F29C6DD3FFD}" type="slidenum">
              <a:rPr lang="es-E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3319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36043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23341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84478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4631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5018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287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microsoft.com/office/2007/relationships/hdphoto" Target="../media/hdphoto2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2.jpe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16.png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2.png"/><Relationship Id="rId25" Type="http://schemas.microsoft.com/office/2007/relationships/hdphoto" Target="../media/hdphoto2.wdp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3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image" Target="../media/image17.png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microsoft.com/office/2007/relationships/hdphoto" Target="../media/hdphoto4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34.xml"/><Relationship Id="rId21" Type="http://schemas.openxmlformats.org/officeDocument/2006/relationships/image" Target="../media/image16.png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image" Target="../media/image2.png"/><Relationship Id="rId25" Type="http://schemas.microsoft.com/office/2007/relationships/hdphoto" Target="../media/hdphoto2.wdp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4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image" Target="../media/image17.png"/><Relationship Id="rId10" Type="http://schemas.openxmlformats.org/officeDocument/2006/relationships/slideLayout" Target="../slideLayouts/slideLayout41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microsoft.com/office/2007/relationships/hdphoto" Target="../media/hdphoto4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microsoft.com/office/2007/relationships/hdphoto" Target="../media/hdphoto4.wdp"/><Relationship Id="rId3" Type="http://schemas.openxmlformats.org/officeDocument/2006/relationships/slideLayout" Target="../slideLayouts/slideLayout49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image" Target="../media/image16.png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theme" Target="../theme/theme5.xml"/><Relationship Id="rId29" Type="http://schemas.microsoft.com/office/2007/relationships/hdphoto" Target="../media/hdphoto2.wdp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image" Target="../media/image15.png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image" Target="../media/image14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image" Target="../media/image7.png"/><Relationship Id="rId27" Type="http://schemas.openxmlformats.org/officeDocument/2006/relationships/image" Target="../media/image17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microsoft.com/office/2007/relationships/hdphoto" Target="../media/hdphoto4.wdp"/><Relationship Id="rId3" Type="http://schemas.openxmlformats.org/officeDocument/2006/relationships/slideLayout" Target="../slideLayouts/slideLayout68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image" Target="../media/image16.png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theme" Target="../theme/theme6.xml"/><Relationship Id="rId29" Type="http://schemas.microsoft.com/office/2007/relationships/hdphoto" Target="../media/hdphoto2.wdp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image" Target="../media/image15.png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image" Target="../media/image14.pn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image" Target="../media/image7.png"/><Relationship Id="rId27" Type="http://schemas.openxmlformats.org/officeDocument/2006/relationships/image" Target="../media/image17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theme" Target="../theme/theme7.xml"/><Relationship Id="rId17" Type="http://schemas.openxmlformats.org/officeDocument/2006/relationships/image" Target="../media/image22.jpeg"/><Relationship Id="rId2" Type="http://schemas.openxmlformats.org/officeDocument/2006/relationships/slideLayout" Target="../slideLayouts/slideLayout86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63064" y="38354"/>
            <a:ext cx="5817870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/>
          <a:srcRect t="6054" r="1470" b="8471"/>
          <a:stretch/>
        </p:blipFill>
        <p:spPr>
          <a:xfrm>
            <a:off x="5550147" y="1386227"/>
            <a:ext cx="3315798" cy="2668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1" r="2423" b="74722"/>
          <a:stretch/>
        </p:blipFill>
        <p:spPr>
          <a:xfrm>
            <a:off x="7031172" y="4736"/>
            <a:ext cx="2112828" cy="17335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="" xmlns:a16="http://schemas.microsoft.com/office/drawing/2014/main" id="{FE488684-4B91-45E0-AC48-E54C1020FB09}"/>
              </a:ext>
            </a:extLst>
          </p:cNvPr>
          <p:cNvSpPr txBox="1">
            <a:spLocks/>
          </p:cNvSpPr>
          <p:nvPr userDrawn="1"/>
        </p:nvSpPr>
        <p:spPr>
          <a:xfrm>
            <a:off x="534648" y="1605390"/>
            <a:ext cx="4457989" cy="2313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2019</a:t>
            </a:r>
            <a:endParaRPr lang="id-ID" sz="28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  <a:p>
            <a:pPr fontAlgn="base"/>
            <a:endParaRPr lang="id-ID" sz="11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  <a:p>
            <a:pPr fontAlgn="base"/>
            <a:endParaRPr lang="id-ID" sz="11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  <a:p>
            <a:pPr fontAlgn="base"/>
            <a:r>
              <a:rPr lang="id-ID" sz="2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Big Data </a:t>
            </a:r>
            <a:r>
              <a:rPr lang="id-ID" sz="2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Analytics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2749480" y="559632"/>
            <a:ext cx="1591241" cy="753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96" y="560072"/>
            <a:ext cx="719456" cy="750022"/>
          </a:xfrm>
          <a:prstGeom prst="rect">
            <a:avLst/>
          </a:prstGeom>
        </p:spPr>
      </p:pic>
      <p:pic>
        <p:nvPicPr>
          <p:cNvPr id="13" name="Picture 12" descr="LambangUB-Baru-Kecil.jpg"/>
          <p:cNvPicPr/>
          <p:nvPr userDrawn="1"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94" y="435429"/>
            <a:ext cx="904474" cy="87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0172"/>
          <a:stretch/>
        </p:blipFill>
        <p:spPr>
          <a:xfrm>
            <a:off x="7208046" y="23924"/>
            <a:ext cx="684098" cy="5037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t="85079" r="2424"/>
          <a:stretch/>
        </p:blipFill>
        <p:spPr>
          <a:xfrm>
            <a:off x="4082472" y="5856017"/>
            <a:ext cx="5061527" cy="102325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4B60F85D-D540-4735-B378-D7D9225FE7F3}"/>
              </a:ext>
            </a:extLst>
          </p:cNvPr>
          <p:cNvGrpSpPr/>
          <p:nvPr userDrawn="1"/>
        </p:nvGrpSpPr>
        <p:grpSpPr>
          <a:xfrm>
            <a:off x="5674242" y="6341559"/>
            <a:ext cx="2170463" cy="378419"/>
            <a:chOff x="4279782" y="5408838"/>
            <a:chExt cx="2170463" cy="378419"/>
          </a:xfrm>
        </p:grpSpPr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1" name="Title 1">
              <a:extLst>
                <a:ext uri="{FF2B5EF4-FFF2-40B4-BE49-F238E27FC236}">
                  <a16:creationId xmlns=""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73E0DBD7-B92C-4F4C-A59F-F8EF3A4C3876}"/>
              </a:ext>
            </a:extLst>
          </p:cNvPr>
          <p:cNvSpPr txBox="1">
            <a:spLocks/>
          </p:cNvSpPr>
          <p:nvPr userDrawn="1"/>
        </p:nvSpPr>
        <p:spPr>
          <a:xfrm>
            <a:off x="7816991" y="38100"/>
            <a:ext cx="1157180" cy="37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id-ID" sz="1400" dirty="0" smtClean="0">
                <a:solidFill>
                  <a:schemeClr val="bg2">
                    <a:lumMod val="90000"/>
                  </a:schemeClr>
                </a:solidFill>
                <a:latin typeface="HP Simplified" panose="020B0606020204020204" pitchFamily="34" charset="0"/>
              </a:rPr>
              <a:t>filkom.ub.ac</a:t>
            </a:r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  <a:latin typeface="HP Simplified" panose="020B0606020204020204" pitchFamily="34" charset="0"/>
              </a:rPr>
              <a:t>.id</a:t>
            </a:r>
            <a:endParaRPr lang="en-US" sz="700" dirty="0">
              <a:solidFill>
                <a:schemeClr val="bg2">
                  <a:lumMod val="90000"/>
                </a:schemeClr>
              </a:solidFill>
              <a:latin typeface="HP Simplified" panose="020B0606020204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dirty="0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modificar el estilo de texto del patrón</a:t>
            </a:r>
          </a:p>
          <a:p>
            <a:pPr lvl="1"/>
            <a:r>
              <a:rPr lang="es-ES" altLang="en-US" smtClean="0"/>
              <a:t>Segundo nivel</a:t>
            </a:r>
          </a:p>
          <a:p>
            <a:pPr lvl="2"/>
            <a:r>
              <a:rPr lang="es-ES" altLang="en-US" smtClean="0"/>
              <a:t>Tercer nivel</a:t>
            </a:r>
          </a:p>
          <a:p>
            <a:pPr lvl="3"/>
            <a:r>
              <a:rPr lang="es-ES" altLang="en-US" smtClean="0"/>
              <a:t>Cuarto nivel</a:t>
            </a:r>
          </a:p>
          <a:p>
            <a:pPr lvl="4"/>
            <a:r>
              <a:rPr lang="es-ES" altLang="en-U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4561B2B-7D1D-4726-82AA-82304300F1E7}" type="slidenum">
              <a:rPr lang="es-E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60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78932" y="0"/>
            <a:ext cx="5061527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13251" y="742122"/>
            <a:ext cx="9153710" cy="59767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id-ID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8032" y="0"/>
            <a:ext cx="8515350" cy="951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032" y="1105966"/>
            <a:ext cx="8515350" cy="507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4B60F85D-D540-4735-B378-D7D9225FE7F3}"/>
              </a:ext>
            </a:extLst>
          </p:cNvPr>
          <p:cNvGrpSpPr/>
          <p:nvPr userDrawn="1"/>
        </p:nvGrpSpPr>
        <p:grpSpPr>
          <a:xfrm>
            <a:off x="71968" y="6511126"/>
            <a:ext cx="2170463" cy="378419"/>
            <a:chOff x="4279782" y="5408838"/>
            <a:chExt cx="2170463" cy="378419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=""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>
                <a:defRPr/>
              </a:pPr>
              <a:r>
                <a:rPr lang="en-US" sz="1400" dirty="0">
                  <a:solidFill>
                    <a:srgbClr val="3494BA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3494BA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5396512" y="6268996"/>
            <a:ext cx="1163945" cy="5513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478" y="6228727"/>
            <a:ext cx="562118" cy="586000"/>
          </a:xfrm>
          <a:prstGeom prst="rect">
            <a:avLst/>
          </a:prstGeom>
        </p:spPr>
      </p:pic>
      <p:pic>
        <p:nvPicPr>
          <p:cNvPr id="18" name="Picture 17" descr="LambangUB-Baru-Kecil.jpg"/>
          <p:cNvPicPr/>
          <p:nvPr userDrawn="1"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267" y="6297385"/>
            <a:ext cx="527104" cy="517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87" y="6443482"/>
            <a:ext cx="1054699" cy="2316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t="97842" r="2424"/>
          <a:stretch/>
        </p:blipFill>
        <p:spPr>
          <a:xfrm flipH="1">
            <a:off x="215096" y="926578"/>
            <a:ext cx="8769245" cy="998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0172"/>
          <a:stretch/>
        </p:blipFill>
        <p:spPr>
          <a:xfrm>
            <a:off x="8608771" y="311760"/>
            <a:ext cx="500177" cy="368337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="" xmlns:a16="http://schemas.microsoft.com/office/drawing/2014/main" id="{73E0DBD7-B92C-4F4C-A59F-F8EF3A4C3876}"/>
              </a:ext>
            </a:extLst>
          </p:cNvPr>
          <p:cNvSpPr txBox="1">
            <a:spLocks/>
          </p:cNvSpPr>
          <p:nvPr userDrawn="1"/>
        </p:nvSpPr>
        <p:spPr>
          <a:xfrm>
            <a:off x="7567198" y="394835"/>
            <a:ext cx="1183287" cy="378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defRPr/>
            </a:pPr>
            <a:r>
              <a:rPr lang="id-ID" sz="1400" dirty="0">
                <a:solidFill>
                  <a:srgbClr val="CEDBE6">
                    <a:lumMod val="90000"/>
                  </a:srgbClr>
                </a:solidFill>
                <a:latin typeface="HP Simplified" panose="020B0606020204020204" pitchFamily="34" charset="0"/>
              </a:rPr>
              <a:t>filkom.ub.ac</a:t>
            </a:r>
            <a:r>
              <a:rPr lang="en-US" sz="1400" dirty="0">
                <a:solidFill>
                  <a:srgbClr val="CEDBE6">
                    <a:lumMod val="90000"/>
                  </a:srgbClr>
                </a:solidFill>
                <a:latin typeface="HP Simplified" panose="020B0606020204020204" pitchFamily="34" charset="0"/>
              </a:rPr>
              <a:t>.id</a:t>
            </a:r>
            <a:endParaRPr lang="en-US" sz="700" dirty="0">
              <a:solidFill>
                <a:srgbClr val="CEDBE6">
                  <a:lumMod val="90000"/>
                </a:srgbClr>
              </a:solidFill>
              <a:latin typeface="HP Simplified" panose="020B06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16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9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78932" y="0"/>
            <a:ext cx="5061527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13251" y="742122"/>
            <a:ext cx="9153710" cy="59767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id-ID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8032" y="0"/>
            <a:ext cx="8515350" cy="951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032" y="1105966"/>
            <a:ext cx="8515350" cy="507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4B60F85D-D540-4735-B378-D7D9225FE7F3}"/>
              </a:ext>
            </a:extLst>
          </p:cNvPr>
          <p:cNvGrpSpPr/>
          <p:nvPr userDrawn="1"/>
        </p:nvGrpSpPr>
        <p:grpSpPr>
          <a:xfrm>
            <a:off x="71968" y="6511126"/>
            <a:ext cx="2170463" cy="378419"/>
            <a:chOff x="4279782" y="5408838"/>
            <a:chExt cx="2170463" cy="378419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=""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>
                <a:defRPr/>
              </a:pPr>
              <a:r>
                <a:rPr lang="en-US" sz="1400" dirty="0">
                  <a:solidFill>
                    <a:srgbClr val="3494BA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3494BA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5396512" y="6268996"/>
            <a:ext cx="1163945" cy="5513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478" y="6228727"/>
            <a:ext cx="562118" cy="586000"/>
          </a:xfrm>
          <a:prstGeom prst="rect">
            <a:avLst/>
          </a:prstGeom>
        </p:spPr>
      </p:pic>
      <p:pic>
        <p:nvPicPr>
          <p:cNvPr id="18" name="Picture 17" descr="LambangUB-Baru-Kecil.jpg"/>
          <p:cNvPicPr/>
          <p:nvPr userDrawn="1"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267" y="6297385"/>
            <a:ext cx="527104" cy="517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87" y="6443482"/>
            <a:ext cx="1054699" cy="2316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t="97842" r="2424"/>
          <a:stretch/>
        </p:blipFill>
        <p:spPr>
          <a:xfrm flipH="1">
            <a:off x="215096" y="926578"/>
            <a:ext cx="8769245" cy="998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0172"/>
          <a:stretch/>
        </p:blipFill>
        <p:spPr>
          <a:xfrm>
            <a:off x="8608771" y="311760"/>
            <a:ext cx="500177" cy="368337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="" xmlns:a16="http://schemas.microsoft.com/office/drawing/2014/main" id="{73E0DBD7-B92C-4F4C-A59F-F8EF3A4C3876}"/>
              </a:ext>
            </a:extLst>
          </p:cNvPr>
          <p:cNvSpPr txBox="1">
            <a:spLocks/>
          </p:cNvSpPr>
          <p:nvPr userDrawn="1"/>
        </p:nvSpPr>
        <p:spPr>
          <a:xfrm>
            <a:off x="7567198" y="394835"/>
            <a:ext cx="1183287" cy="378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defRPr/>
            </a:pPr>
            <a:r>
              <a:rPr lang="id-ID" sz="1400" dirty="0">
                <a:solidFill>
                  <a:srgbClr val="CEDBE6">
                    <a:lumMod val="90000"/>
                  </a:srgbClr>
                </a:solidFill>
                <a:latin typeface="HP Simplified" panose="020B0606020204020204" pitchFamily="34" charset="0"/>
              </a:rPr>
              <a:t>filkom.ub.ac</a:t>
            </a:r>
            <a:r>
              <a:rPr lang="en-US" sz="1400" dirty="0">
                <a:solidFill>
                  <a:srgbClr val="CEDBE6">
                    <a:lumMod val="90000"/>
                  </a:srgbClr>
                </a:solidFill>
                <a:latin typeface="HP Simplified" panose="020B0606020204020204" pitchFamily="34" charset="0"/>
              </a:rPr>
              <a:t>.id</a:t>
            </a:r>
            <a:endParaRPr lang="en-US" sz="700" dirty="0">
              <a:solidFill>
                <a:srgbClr val="CEDBE6">
                  <a:lumMod val="90000"/>
                </a:srgbClr>
              </a:solidFill>
              <a:latin typeface="HP Simplified" panose="020B06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301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9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78932" y="0"/>
            <a:ext cx="5061527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13251" y="742122"/>
            <a:ext cx="9153710" cy="59767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id-ID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8032" y="0"/>
            <a:ext cx="8515350" cy="951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032" y="1105966"/>
            <a:ext cx="8515350" cy="507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4B60F85D-D540-4735-B378-D7D9225FE7F3}"/>
              </a:ext>
            </a:extLst>
          </p:cNvPr>
          <p:cNvGrpSpPr/>
          <p:nvPr userDrawn="1"/>
        </p:nvGrpSpPr>
        <p:grpSpPr>
          <a:xfrm>
            <a:off x="71968" y="6511126"/>
            <a:ext cx="2170463" cy="378419"/>
            <a:chOff x="4279782" y="5408838"/>
            <a:chExt cx="2170463" cy="378419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=""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>
                <a:defRPr/>
              </a:pPr>
              <a:r>
                <a:rPr lang="en-US" sz="1400" dirty="0">
                  <a:solidFill>
                    <a:srgbClr val="3494BA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3494BA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5396512" y="6268996"/>
            <a:ext cx="1163945" cy="5513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478" y="6228727"/>
            <a:ext cx="562118" cy="586000"/>
          </a:xfrm>
          <a:prstGeom prst="rect">
            <a:avLst/>
          </a:prstGeom>
        </p:spPr>
      </p:pic>
      <p:pic>
        <p:nvPicPr>
          <p:cNvPr id="18" name="Picture 17" descr="LambangUB-Baru-Kecil.jpg"/>
          <p:cNvPicPr/>
          <p:nvPr userDrawn="1"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267" y="6297385"/>
            <a:ext cx="527104" cy="517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87" y="6443482"/>
            <a:ext cx="1054699" cy="2316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t="97842" r="2424"/>
          <a:stretch/>
        </p:blipFill>
        <p:spPr>
          <a:xfrm flipH="1">
            <a:off x="215096" y="926578"/>
            <a:ext cx="8769245" cy="998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0172"/>
          <a:stretch/>
        </p:blipFill>
        <p:spPr>
          <a:xfrm>
            <a:off x="8608771" y="311760"/>
            <a:ext cx="500177" cy="368337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="" xmlns:a16="http://schemas.microsoft.com/office/drawing/2014/main" id="{73E0DBD7-B92C-4F4C-A59F-F8EF3A4C3876}"/>
              </a:ext>
            </a:extLst>
          </p:cNvPr>
          <p:cNvSpPr txBox="1">
            <a:spLocks/>
          </p:cNvSpPr>
          <p:nvPr userDrawn="1"/>
        </p:nvSpPr>
        <p:spPr>
          <a:xfrm>
            <a:off x="7567198" y="394835"/>
            <a:ext cx="1183287" cy="378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defRPr/>
            </a:pPr>
            <a:r>
              <a:rPr lang="id-ID" sz="1400" dirty="0">
                <a:solidFill>
                  <a:srgbClr val="CEDBE6">
                    <a:lumMod val="90000"/>
                  </a:srgbClr>
                </a:solidFill>
                <a:latin typeface="HP Simplified" panose="020B0606020204020204" pitchFamily="34" charset="0"/>
              </a:rPr>
              <a:t>filkom.ub.ac</a:t>
            </a:r>
            <a:r>
              <a:rPr lang="en-US" sz="1400" dirty="0">
                <a:solidFill>
                  <a:srgbClr val="CEDBE6">
                    <a:lumMod val="90000"/>
                  </a:srgbClr>
                </a:solidFill>
                <a:latin typeface="HP Simplified" panose="020B0606020204020204" pitchFamily="34" charset="0"/>
              </a:rPr>
              <a:t>.id</a:t>
            </a:r>
            <a:endParaRPr lang="en-US" sz="700" dirty="0">
              <a:solidFill>
                <a:srgbClr val="CEDBE6">
                  <a:lumMod val="90000"/>
                </a:srgbClr>
              </a:solidFill>
              <a:latin typeface="HP Simplified" panose="020B06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49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009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CA5F2D1-C77B-4614-B681-5858C9584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78932" y="0"/>
            <a:ext cx="5061527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13251" y="742122"/>
            <a:ext cx="9153710" cy="59767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id-ID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8032" y="0"/>
            <a:ext cx="8515350" cy="951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032" y="1105966"/>
            <a:ext cx="8515350" cy="507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>
              <a:defRPr/>
            </a:pPr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4B60F85D-D540-4735-B378-D7D9225FE7F3}"/>
              </a:ext>
            </a:extLst>
          </p:cNvPr>
          <p:cNvGrpSpPr/>
          <p:nvPr userDrawn="1"/>
        </p:nvGrpSpPr>
        <p:grpSpPr>
          <a:xfrm>
            <a:off x="71968" y="6511126"/>
            <a:ext cx="2170463" cy="378419"/>
            <a:chOff x="4279782" y="5408838"/>
            <a:chExt cx="2170463" cy="37841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xmlns="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>
                <a:defRPr/>
              </a:pPr>
              <a:r>
                <a:rPr lang="en-US" sz="1400" dirty="0">
                  <a:solidFill>
                    <a:srgbClr val="3494BA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3494BA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EA70F98-D6BF-44D5-864A-E8B8E6EA8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5396512" y="6268996"/>
            <a:ext cx="1163945" cy="5513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089B2762-C2F9-4BAC-B1EE-95539397A963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478" y="6228727"/>
            <a:ext cx="562118" cy="586000"/>
          </a:xfrm>
          <a:prstGeom prst="rect">
            <a:avLst/>
          </a:prstGeom>
        </p:spPr>
      </p:pic>
      <p:pic>
        <p:nvPicPr>
          <p:cNvPr id="18" name="Picture 17" descr="LambangUB-Baru-Kecil.jpg"/>
          <p:cNvPicPr/>
          <p:nvPr userDrawn="1"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267" y="6297385"/>
            <a:ext cx="527104" cy="517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87" y="6443482"/>
            <a:ext cx="1054699" cy="2316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1CA5F2D1-C77B-4614-B681-5858C9584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t="97842" r="2424"/>
          <a:stretch/>
        </p:blipFill>
        <p:spPr>
          <a:xfrm flipH="1">
            <a:off x="215096" y="926578"/>
            <a:ext cx="8769245" cy="998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0172"/>
          <a:stretch/>
        </p:blipFill>
        <p:spPr>
          <a:xfrm>
            <a:off x="8608771" y="311760"/>
            <a:ext cx="500177" cy="368337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xmlns="" id="{73E0DBD7-B92C-4F4C-A59F-F8EF3A4C3876}"/>
              </a:ext>
            </a:extLst>
          </p:cNvPr>
          <p:cNvSpPr txBox="1">
            <a:spLocks/>
          </p:cNvSpPr>
          <p:nvPr userDrawn="1"/>
        </p:nvSpPr>
        <p:spPr>
          <a:xfrm>
            <a:off x="7567198" y="394835"/>
            <a:ext cx="1183287" cy="378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defRPr/>
            </a:pPr>
            <a:r>
              <a:rPr lang="id-ID" sz="1400" dirty="0">
                <a:solidFill>
                  <a:srgbClr val="CEDBE6">
                    <a:lumMod val="90000"/>
                  </a:srgbClr>
                </a:solidFill>
                <a:latin typeface="HP Simplified" panose="020B0606020204020204" pitchFamily="34" charset="0"/>
              </a:rPr>
              <a:t>filkom.ub.ac</a:t>
            </a:r>
            <a:r>
              <a:rPr lang="en-US" sz="1400" dirty="0">
                <a:solidFill>
                  <a:srgbClr val="CEDBE6">
                    <a:lumMod val="90000"/>
                  </a:srgbClr>
                </a:solidFill>
                <a:latin typeface="HP Simplified" panose="020B0606020204020204" pitchFamily="34" charset="0"/>
              </a:rPr>
              <a:t>.id</a:t>
            </a:r>
            <a:endParaRPr lang="en-US" sz="700" dirty="0">
              <a:solidFill>
                <a:srgbClr val="CEDBE6">
                  <a:lumMod val="90000"/>
                </a:srgbClr>
              </a:solidFill>
              <a:latin typeface="HP Simplified" panose="020B06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25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009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195051" y="0"/>
            <a:ext cx="5061527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13251" y="742122"/>
            <a:ext cx="9289774" cy="59767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id-ID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39498"/>
            <a:ext cx="8515350" cy="951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851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9/26/2019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2437420" y="-32039"/>
            <a:ext cx="1591241" cy="753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18" y="-31599"/>
            <a:ext cx="719456" cy="7500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4B60F85D-D540-4735-B378-D7D9225FE7F3}"/>
              </a:ext>
            </a:extLst>
          </p:cNvPr>
          <p:cNvGrpSpPr/>
          <p:nvPr userDrawn="1"/>
        </p:nvGrpSpPr>
        <p:grpSpPr>
          <a:xfrm>
            <a:off x="71968" y="6511126"/>
            <a:ext cx="2170463" cy="378419"/>
            <a:chOff x="4279782" y="5408838"/>
            <a:chExt cx="2170463" cy="378419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=""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3494BA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3494BA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14" y="0"/>
            <a:ext cx="71339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83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9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8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7"/>
          <p:cNvSpPr/>
          <p:nvPr/>
        </p:nvSpPr>
        <p:spPr>
          <a:xfrm>
            <a:off x="5867400" y="152400"/>
            <a:ext cx="1059179" cy="233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8"/>
          <p:cNvSpPr txBox="1"/>
          <p:nvPr/>
        </p:nvSpPr>
        <p:spPr>
          <a:xfrm>
            <a:off x="613937" y="4073604"/>
            <a:ext cx="839698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/>
            <a:r>
              <a:rPr lang="en-US" sz="2400" b="1" dirty="0" err="1">
                <a:solidFill>
                  <a:srgbClr val="FF0000"/>
                </a:solidFill>
                <a:latin typeface="Arial"/>
                <a:cs typeface="Arial"/>
              </a:rPr>
              <a:t>Praktek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Arial"/>
                <a:cs typeface="Arial"/>
              </a:rPr>
              <a:t>Membuat</a:t>
            </a:r>
            <a:r>
              <a:rPr lang="en-US" sz="2400" b="1" dirty="0" smtClean="0">
                <a:solidFill>
                  <a:srgbClr val="FF0000"/>
                </a:solidFill>
                <a:latin typeface="Arial"/>
                <a:cs typeface="Arial"/>
              </a:rPr>
              <a:t> Instance </a:t>
            </a:r>
            <a:r>
              <a:rPr lang="id-ID" sz="2400" b="1" dirty="0" smtClean="0">
                <a:solidFill>
                  <a:srgbClr val="FF0000"/>
                </a:solidFill>
                <a:latin typeface="Arial"/>
                <a:cs typeface="Arial"/>
              </a:rPr>
              <a:t>Jupyter Notebook </a:t>
            </a:r>
            <a:br>
              <a:rPr lang="id-ID" sz="2400" b="1" dirty="0" smtClean="0">
                <a:solidFill>
                  <a:srgbClr val="FF0000"/>
                </a:solidFill>
                <a:latin typeface="Arial"/>
                <a:cs typeface="Arial"/>
              </a:rPr>
            </a:br>
            <a:r>
              <a:rPr lang="id-ID" sz="2400" b="1" dirty="0" smtClean="0">
                <a:solidFill>
                  <a:srgbClr val="FF0000"/>
                </a:solidFill>
                <a:latin typeface="Arial"/>
                <a:cs typeface="Arial"/>
              </a:rPr>
              <a:t>dari AWS Cloud (Amazon SageMaker) &amp; </a:t>
            </a:r>
            <a:br>
              <a:rPr lang="id-ID" sz="2400" b="1" dirty="0" smtClean="0">
                <a:solidFill>
                  <a:srgbClr val="FF0000"/>
                </a:solidFill>
                <a:latin typeface="Arial"/>
                <a:cs typeface="Arial"/>
              </a:rPr>
            </a:br>
            <a:r>
              <a:rPr lang="id-ID" sz="2400" b="1" dirty="0" smtClean="0">
                <a:solidFill>
                  <a:srgbClr val="FF0000"/>
                </a:solidFill>
                <a:latin typeface="Arial"/>
                <a:cs typeface="Arial"/>
              </a:rPr>
              <a:t>Pengenalan Pemrograman Python Ke-1 of 2</a:t>
            </a:r>
            <a:endParaRPr lang="en-US" sz="24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5325070"/>
            <a:ext cx="800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id-ID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Oleh: Imam Cholissodin | imamcs@ub.ac.id, Putra Pandu Adikara, Sufia Adha Putri</a:t>
            </a:r>
          </a:p>
          <a:p>
            <a:pPr fontAlgn="base"/>
            <a:r>
              <a:rPr lang="id-ID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         Asisten: Guedho, Sukma, Anshori, Aang dan Gusti</a:t>
            </a:r>
          </a:p>
          <a:p>
            <a:pPr fontAlgn="base"/>
            <a:r>
              <a:rPr lang="id-ID" b="1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Fakultas Ilmu Komputer (Filkom) Universitas Brawijaya (UB) 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142458"/>
            <a:ext cx="8515350" cy="677108"/>
          </a:xfrm>
        </p:spPr>
        <p:txBody>
          <a:bodyPr/>
          <a:lstStyle/>
          <a:p>
            <a:r>
              <a:rPr lang="id-ID" dirty="0" smtClean="0"/>
              <a:t>Buat SageMaker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5" y="1219199"/>
            <a:ext cx="8907235" cy="5334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 smtClean="0"/>
              <a:t>Scroll ke “Permissions and encryption” &gt; klik “Choose IAM role” &gt; klik “Enter a custom IAM role ARN”</a:t>
            </a:r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05000"/>
            <a:ext cx="7346386" cy="438334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295400" y="4082158"/>
            <a:ext cx="1447800" cy="3229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716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142458"/>
            <a:ext cx="8515350" cy="677108"/>
          </a:xfrm>
        </p:spPr>
        <p:txBody>
          <a:bodyPr/>
          <a:lstStyle/>
          <a:p>
            <a:r>
              <a:rPr lang="id-ID" dirty="0" smtClean="0"/>
              <a:t>Buat SageMaker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5" y="1219199"/>
            <a:ext cx="8907235" cy="5334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/>
              <a:t>Paste </a:t>
            </a:r>
            <a:r>
              <a:rPr lang="id-ID" sz="1800" dirty="0" smtClean="0"/>
              <a:t>“Role ARN”, </a:t>
            </a:r>
          </a:p>
          <a:p>
            <a:pPr marL="0" indent="0">
              <a:buNone/>
            </a:pPr>
            <a:r>
              <a:rPr lang="id-ID" sz="1800" dirty="0" smtClean="0"/>
              <a:t>     misal “arn:aws:iam</a:t>
            </a:r>
            <a:r>
              <a:rPr lang="id-ID" sz="1800" dirty="0"/>
              <a:t>::003234194341:role/roleSageMaker-imamcs” </a:t>
            </a:r>
            <a:endParaRPr lang="id-ID" sz="1800" dirty="0" smtClean="0"/>
          </a:p>
          <a:p>
            <a:pPr marL="0" indent="0">
              <a:buNone/>
            </a:pPr>
            <a:r>
              <a:rPr lang="id-ID" sz="1800" dirty="0" smtClean="0"/>
              <a:t>     ke “Custom IAM role ARN”</a:t>
            </a:r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8" y="2286000"/>
            <a:ext cx="6781800" cy="404647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055916" y="4267200"/>
            <a:ext cx="28194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7457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142458"/>
            <a:ext cx="8515350" cy="677108"/>
          </a:xfrm>
        </p:spPr>
        <p:txBody>
          <a:bodyPr/>
          <a:lstStyle/>
          <a:p>
            <a:r>
              <a:rPr lang="id-ID" dirty="0" smtClean="0"/>
              <a:t>Buat SageMaker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5" y="1219199"/>
            <a:ext cx="8907235" cy="5334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 smtClean="0"/>
              <a:t>Scroll ke bawah &gt; Klik “Create notebook Instance”</a:t>
            </a:r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0200"/>
            <a:ext cx="7543800" cy="450113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450898" y="5442858"/>
            <a:ext cx="28194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1710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142458"/>
            <a:ext cx="8515350" cy="677108"/>
          </a:xfrm>
        </p:spPr>
        <p:txBody>
          <a:bodyPr/>
          <a:lstStyle/>
          <a:p>
            <a:r>
              <a:rPr lang="id-ID" dirty="0" smtClean="0"/>
              <a:t>Buat SageMaker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6" y="1219199"/>
            <a:ext cx="8515350" cy="5334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 smtClean="0"/>
              <a:t>Notebook berhasil dibuat, perhatikan statusnya masih “Pending”, tunggu beberapa waktu sampai statusnya “InService”</a:t>
            </a:r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05000"/>
            <a:ext cx="4038600" cy="2409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710068"/>
            <a:ext cx="4637315" cy="2766932"/>
          </a:xfrm>
          <a:prstGeom prst="rect">
            <a:avLst/>
          </a:prstGeom>
        </p:spPr>
      </p:pic>
      <p:sp>
        <p:nvSpPr>
          <p:cNvPr id="8" name="Curved Down Arrow 7"/>
          <p:cNvSpPr/>
          <p:nvPr/>
        </p:nvSpPr>
        <p:spPr>
          <a:xfrm rot="3241249">
            <a:off x="4794201" y="2901205"/>
            <a:ext cx="971853" cy="5334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93689" y="3275423"/>
            <a:ext cx="2380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 smtClean="0"/>
              <a:t>Klik “Open Jupyter”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65054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142458"/>
            <a:ext cx="8515350" cy="677108"/>
          </a:xfrm>
        </p:spPr>
        <p:txBody>
          <a:bodyPr/>
          <a:lstStyle/>
          <a:p>
            <a:r>
              <a:rPr lang="id-ID" dirty="0" smtClean="0"/>
              <a:t>Buat SageMaker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6" y="1219199"/>
            <a:ext cx="8515350" cy="5334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 smtClean="0"/>
              <a:t>Jupyter Notebook siap untuk digunakan koding &gt; Klik New  &gt; “conda_python3”</a:t>
            </a:r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r>
              <a:rPr lang="id-ID" sz="1800" dirty="0" smtClean="0"/>
              <a:t>Coba koding sederhana, berhasil :D</a:t>
            </a:r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9913"/>
          <a:stretch/>
        </p:blipFill>
        <p:spPr>
          <a:xfrm>
            <a:off x="685800" y="1600201"/>
            <a:ext cx="6400800" cy="1912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30217"/>
          <a:stretch/>
        </p:blipFill>
        <p:spPr>
          <a:xfrm>
            <a:off x="696686" y="3886199"/>
            <a:ext cx="6389913" cy="26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45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237292"/>
            <a:ext cx="8515350" cy="677108"/>
          </a:xfrm>
        </p:spPr>
        <p:txBody>
          <a:bodyPr/>
          <a:lstStyle/>
          <a:p>
            <a:pPr algn="l"/>
            <a:r>
              <a:rPr lang="id-ID" dirty="0"/>
              <a:t>Open </a:t>
            </a:r>
            <a:r>
              <a:rPr lang="id-ID" dirty="0" smtClean="0"/>
              <a:t>Jupyter vs JupyterLab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6" y="1219199"/>
            <a:ext cx="8515350" cy="5334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 smtClean="0"/>
              <a:t>Coba Klik “Open JupyterLab”</a:t>
            </a:r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 smtClean="0"/>
          </a:p>
          <a:p>
            <a:r>
              <a:rPr lang="id-ID" sz="1800" dirty="0" smtClean="0"/>
              <a:t>“Open Jupyter“ vs “Open JupyterLab” </a:t>
            </a:r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593279"/>
            <a:ext cx="2514599" cy="15003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581401"/>
            <a:ext cx="4276364" cy="23103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48400" y="4953000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Open JupyterLab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b="30217"/>
          <a:stretch/>
        </p:blipFill>
        <p:spPr>
          <a:xfrm>
            <a:off x="685800" y="3581400"/>
            <a:ext cx="3314696" cy="13801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71600" y="496466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Open Jupyter</a:t>
            </a:r>
          </a:p>
        </p:txBody>
      </p:sp>
    </p:spTree>
    <p:extLst>
      <p:ext uri="{BB962C8B-B14F-4D97-AF65-F5344CB8AC3E}">
        <p14:creationId xmlns:p14="http://schemas.microsoft.com/office/powerpoint/2010/main" val="168236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237292"/>
            <a:ext cx="8515350" cy="677108"/>
          </a:xfrm>
        </p:spPr>
        <p:txBody>
          <a:bodyPr/>
          <a:lstStyle/>
          <a:p>
            <a:pPr algn="l"/>
            <a:r>
              <a:rPr lang="id-ID" dirty="0"/>
              <a:t>Open </a:t>
            </a:r>
            <a:r>
              <a:rPr lang="id-ID" dirty="0" smtClean="0"/>
              <a:t>Jupyter vs JupyterLab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6" y="1219199"/>
            <a:ext cx="8515350" cy="5334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 smtClean="0"/>
              <a:t>Coba ubah theme pada “JupyterLab” &gt; Klik Setting &gt; Klik “JupyterLab Dark”</a:t>
            </a:r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600201"/>
            <a:ext cx="3949184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796" y="3338514"/>
            <a:ext cx="5659319" cy="3057524"/>
          </a:xfrm>
          <a:prstGeom prst="rect">
            <a:avLst/>
          </a:prstGeom>
        </p:spPr>
      </p:pic>
      <p:sp>
        <p:nvSpPr>
          <p:cNvPr id="12" name="Curved Down Arrow 11"/>
          <p:cNvSpPr/>
          <p:nvPr/>
        </p:nvSpPr>
        <p:spPr>
          <a:xfrm rot="3241249">
            <a:off x="4794201" y="2416811"/>
            <a:ext cx="971853" cy="5334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25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237292"/>
            <a:ext cx="8515350" cy="677108"/>
          </a:xfrm>
        </p:spPr>
        <p:txBody>
          <a:bodyPr/>
          <a:lstStyle/>
          <a:p>
            <a:pPr algn="l"/>
            <a:r>
              <a:rPr lang="id-ID" dirty="0"/>
              <a:t>Open </a:t>
            </a:r>
            <a:r>
              <a:rPr lang="id-ID" dirty="0" smtClean="0"/>
              <a:t>Jupyter vs JupyterLab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6" y="1219199"/>
            <a:ext cx="8515350" cy="5334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 smtClean="0"/>
              <a:t>Pada JupyterLab, coba Klik “File” &gt; Terminal, coba ketikkan</a:t>
            </a:r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r>
              <a:rPr lang="id-ID" sz="1800" dirty="0" smtClean="0"/>
              <a:t>Cek ukuran filesystem dan RAM</a:t>
            </a:r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</p:txBody>
      </p:sp>
      <p:sp>
        <p:nvSpPr>
          <p:cNvPr id="11" name="Rectangle 10"/>
          <p:cNvSpPr/>
          <p:nvPr/>
        </p:nvSpPr>
        <p:spPr>
          <a:xfrm>
            <a:off x="685800" y="1567542"/>
            <a:ext cx="3945311" cy="938719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id-ID" sz="1100" dirty="0" smtClean="0"/>
              <a:t>$ sudo yum install tmux</a:t>
            </a:r>
          </a:p>
          <a:p>
            <a:r>
              <a:rPr lang="id-ID" sz="1100" dirty="0" smtClean="0"/>
              <a:t>$ sudo yum install redhat-lsb</a:t>
            </a:r>
          </a:p>
          <a:p>
            <a:endParaRPr lang="id-ID" sz="1100" dirty="0" smtClean="0"/>
          </a:p>
          <a:p>
            <a:r>
              <a:rPr lang="id-ID" sz="1100" dirty="0" smtClean="0"/>
              <a:t>Untuk cek linux yang digunakan, ketikkan</a:t>
            </a:r>
          </a:p>
          <a:p>
            <a:r>
              <a:rPr lang="id-ID" sz="1100" dirty="0" smtClean="0"/>
              <a:t>$ lsb_release -a</a:t>
            </a:r>
            <a:endParaRPr lang="id-ID" sz="1100" dirty="0"/>
          </a:p>
        </p:txBody>
      </p:sp>
      <p:sp>
        <p:nvSpPr>
          <p:cNvPr id="12" name="Rectangle 11"/>
          <p:cNvSpPr/>
          <p:nvPr/>
        </p:nvSpPr>
        <p:spPr>
          <a:xfrm>
            <a:off x="685800" y="2895600"/>
            <a:ext cx="3945311" cy="43088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id-ID" sz="1100" dirty="0" smtClean="0"/>
              <a:t>$ df -h</a:t>
            </a:r>
          </a:p>
          <a:p>
            <a:r>
              <a:rPr lang="id-ID" sz="1100" dirty="0" smtClean="0"/>
              <a:t>$ free -m</a:t>
            </a:r>
            <a:endParaRPr lang="id-ID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5" y="3451130"/>
            <a:ext cx="5296147" cy="286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04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237292"/>
            <a:ext cx="8515350" cy="677108"/>
          </a:xfrm>
        </p:spPr>
        <p:txBody>
          <a:bodyPr/>
          <a:lstStyle/>
          <a:p>
            <a:pPr algn="l"/>
            <a:r>
              <a:rPr lang="id-ID" dirty="0"/>
              <a:t>Open </a:t>
            </a:r>
            <a:r>
              <a:rPr lang="id-ID" dirty="0" smtClean="0"/>
              <a:t>Jupyter vs JupyterLab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6" y="1219199"/>
            <a:ext cx="8515350" cy="5334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 smtClean="0"/>
              <a:t>Pada Terminal, coba ketikkan</a:t>
            </a:r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</p:txBody>
      </p:sp>
      <p:sp>
        <p:nvSpPr>
          <p:cNvPr id="11" name="Rectangle 10"/>
          <p:cNvSpPr/>
          <p:nvPr/>
        </p:nvSpPr>
        <p:spPr>
          <a:xfrm>
            <a:off x="685800" y="1567542"/>
            <a:ext cx="7543800" cy="229293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id-ID" sz="1100" dirty="0" smtClean="0"/>
              <a:t>Untuk dependensi convert file *.ipynb ke *.pdf, ketikkan</a:t>
            </a:r>
          </a:p>
          <a:p>
            <a:r>
              <a:rPr lang="id-ID" sz="1100" dirty="0" smtClean="0"/>
              <a:t>$ pip install nbconvert</a:t>
            </a:r>
          </a:p>
          <a:p>
            <a:r>
              <a:rPr lang="id-ID" sz="1100" dirty="0" smtClean="0"/>
              <a:t>$ sudo yum install texlive-*</a:t>
            </a:r>
            <a:endParaRPr lang="id-ID" sz="1100" dirty="0"/>
          </a:p>
          <a:p>
            <a:r>
              <a:rPr lang="id-ID" sz="1100" dirty="0" smtClean="0"/>
              <a:t>Tekan enter, jika ada pertanyaan ketika install, ketik “y”, tekan enter kembali</a:t>
            </a:r>
          </a:p>
          <a:p>
            <a:endParaRPr lang="id-ID" sz="1100" dirty="0"/>
          </a:p>
          <a:p>
            <a:r>
              <a:rPr lang="id-ID" sz="1100" dirty="0" smtClean="0"/>
              <a:t>Convert ipynb ke html</a:t>
            </a:r>
          </a:p>
          <a:p>
            <a:r>
              <a:rPr lang="id-ID" sz="1100" dirty="0"/>
              <a:t>$ </a:t>
            </a:r>
            <a:r>
              <a:rPr lang="id-ID" sz="1100" dirty="0" smtClean="0"/>
              <a:t>jupyter nbconvert --format=html SageMaker/Untitled.ipynb </a:t>
            </a:r>
          </a:p>
          <a:p>
            <a:endParaRPr lang="id-ID" sz="1100" dirty="0"/>
          </a:p>
          <a:p>
            <a:r>
              <a:rPr lang="id-ID" sz="1100" dirty="0"/>
              <a:t>$ wget https://</a:t>
            </a:r>
            <a:r>
              <a:rPr lang="id-ID" sz="1100" dirty="0" smtClean="0"/>
              <a:t>downloads.wkhtmltopdf.org/0.12/0.12.5/wkhtmltox-0.12.5-1.centos6.x86_64.rpm</a:t>
            </a:r>
          </a:p>
          <a:p>
            <a:r>
              <a:rPr lang="id-ID" sz="1100" dirty="0" smtClean="0"/>
              <a:t>$ sudo yum install wkhtmltox-0.12.5-1.centos6.x86_64.rpm</a:t>
            </a:r>
          </a:p>
          <a:p>
            <a:endParaRPr lang="id-ID" sz="1100" dirty="0"/>
          </a:p>
          <a:p>
            <a:r>
              <a:rPr lang="id-ID" sz="1100" dirty="0" smtClean="0"/>
              <a:t>Convert html to pdf (misal file Untitled.ipynb berada pada folder “SageMaker”)</a:t>
            </a:r>
            <a:endParaRPr lang="id-ID" sz="1100" dirty="0"/>
          </a:p>
          <a:p>
            <a:r>
              <a:rPr lang="id-ID" sz="1100" dirty="0" smtClean="0"/>
              <a:t>$ wkhtmltopdf SageMaker/Untitled.html SageMaker/Untitled.pdf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62400"/>
            <a:ext cx="605051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51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268069"/>
            <a:ext cx="8515350" cy="615553"/>
          </a:xfrm>
        </p:spPr>
        <p:txBody>
          <a:bodyPr/>
          <a:lstStyle/>
          <a:p>
            <a:pPr algn="l"/>
            <a:r>
              <a:rPr lang="id-ID" sz="4000" dirty="0" smtClean="0"/>
              <a:t>Remote Linux dari SageMaker</a:t>
            </a:r>
            <a:endParaRPr lang="en-ID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6" y="1219199"/>
            <a:ext cx="8515350" cy="5334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id-ID" sz="2000" dirty="0" smtClean="0"/>
              <a:t>Untuk me-remote sagemaker via ssh misal dengan Putty/ZOC, Anda dapat menggunakan tunneling, misal yang paling sederhana dengan tool “ngrok” </a:t>
            </a:r>
            <a:r>
              <a:rPr lang="id-ID" sz="2000" dirty="0"/>
              <a:t>atau lainnya (link </a:t>
            </a:r>
            <a:r>
              <a:rPr lang="id-ID" sz="2000" dirty="0" smtClean="0"/>
              <a:t>step by step “http</a:t>
            </a:r>
            <a:r>
              <a:rPr lang="id-ID" sz="2000" dirty="0"/>
              <a:t>://</a:t>
            </a:r>
            <a:r>
              <a:rPr lang="id-ID" sz="2000" dirty="0" smtClean="0"/>
              <a:t>bit.ly/2LdbwIi” sebagai contoh untuk remote Linux dari Google CoLab).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id-ID" sz="2000" dirty="0" smtClean="0"/>
              <a:t>Untuk remote, di </a:t>
            </a:r>
            <a:r>
              <a:rPr lang="id-ID" sz="2000" dirty="0"/>
              <a:t>AWS, </a:t>
            </a:r>
            <a:r>
              <a:rPr lang="id-ID" sz="2000" dirty="0" smtClean="0"/>
              <a:t>Anda nantinya </a:t>
            </a:r>
            <a:r>
              <a:rPr lang="id-ID" sz="2000" dirty="0"/>
              <a:t>bisa menggunakan </a:t>
            </a:r>
            <a:r>
              <a:rPr lang="id-ID" sz="2000" b="1" dirty="0"/>
              <a:t>AWS Glue </a:t>
            </a:r>
            <a:r>
              <a:rPr lang="id-ID" sz="2000" dirty="0"/>
              <a:t>untuk membuat </a:t>
            </a:r>
            <a:r>
              <a:rPr lang="id-ID" sz="2000" dirty="0" smtClean="0"/>
              <a:t>titik akhir pengembang </a:t>
            </a:r>
            <a:r>
              <a:rPr lang="id-ID" sz="2000" dirty="0"/>
              <a:t>(developer </a:t>
            </a:r>
            <a:r>
              <a:rPr lang="id-ID" sz="2000" dirty="0" smtClean="0"/>
              <a:t>endpoint).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id-ID" sz="2000" dirty="0" smtClean="0"/>
              <a:t>Di </a:t>
            </a:r>
            <a:r>
              <a:rPr lang="id-ID" sz="2000" b="1" dirty="0"/>
              <a:t>AWS Glue </a:t>
            </a:r>
            <a:r>
              <a:rPr lang="id-ID" sz="2000" dirty="0" smtClean="0"/>
              <a:t>Anda </a:t>
            </a:r>
            <a:r>
              <a:rPr lang="id-ID" sz="2000" dirty="0"/>
              <a:t>membuat Sagemaker notebook yang dapat memberi Anda akses untuk terhubung ke python atau Scala </a:t>
            </a:r>
            <a:r>
              <a:rPr lang="id-ID" sz="2000" dirty="0" smtClean="0"/>
              <a:t>Spark REPL, atau lainya melalui </a:t>
            </a:r>
            <a:r>
              <a:rPr lang="id-ID" sz="2000" dirty="0"/>
              <a:t>ssh, dan Anda juga dapat mengkoneksikan dengan perangkat IDE local Anda, misal PyCharm atau lainnya</a:t>
            </a:r>
            <a:r>
              <a:rPr lang="id-ID" sz="2000" dirty="0" smtClean="0"/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id-ID" sz="2000" dirty="0" smtClean="0"/>
              <a:t>Akses tersebut memungkinkan </a:t>
            </a:r>
            <a:r>
              <a:rPr lang="id-ID" sz="2000" dirty="0"/>
              <a:t>Anda </a:t>
            </a:r>
            <a:r>
              <a:rPr lang="id-ID" sz="2000" dirty="0" smtClean="0"/>
              <a:t>untuk mengolah file dengan </a:t>
            </a:r>
            <a:r>
              <a:rPr lang="id-ID" sz="2000" dirty="0"/>
              <a:t>SFTP dan men-debug jarak jauh</a:t>
            </a:r>
            <a:r>
              <a:rPr lang="id-ID" sz="2000" dirty="0" smtClean="0"/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id-ID" sz="2000" dirty="0"/>
              <a:t>Dan jika Anda perlu menginstal dependensi pada </a:t>
            </a:r>
            <a:r>
              <a:rPr lang="id-ID" sz="2000" dirty="0" smtClean="0"/>
              <a:t>SageMaker notebook</a:t>
            </a:r>
            <a:r>
              <a:rPr lang="id-ID" sz="2000" dirty="0"/>
              <a:t>, </a:t>
            </a:r>
            <a:r>
              <a:rPr lang="id-ID" sz="2000" dirty="0" smtClean="0"/>
              <a:t>Anda dapat menggunakan termina dari Jupyter untuk </a:t>
            </a:r>
            <a:r>
              <a:rPr lang="id-ID" sz="2000" dirty="0"/>
              <a:t>menginstal </a:t>
            </a:r>
            <a:r>
              <a:rPr lang="id-ID" sz="2000" dirty="0" smtClean="0"/>
              <a:t>dependensi apa </a:t>
            </a:r>
            <a:r>
              <a:rPr lang="id-ID" sz="2000" dirty="0"/>
              <a:t>pun yang Anda inginkan.</a:t>
            </a:r>
            <a:endParaRPr lang="id-ID" sz="2000" dirty="0" smtClean="0"/>
          </a:p>
          <a:p>
            <a:pPr algn="just"/>
            <a:endParaRPr lang="id-ID" sz="2000" dirty="0" smtClean="0"/>
          </a:p>
          <a:p>
            <a:pPr algn="just"/>
            <a:endParaRPr lang="id-ID" sz="2000" dirty="0"/>
          </a:p>
          <a:p>
            <a:pPr algn="just"/>
            <a:endParaRPr lang="id-ID" sz="2000" dirty="0" smtClean="0"/>
          </a:p>
          <a:p>
            <a:pPr algn="just"/>
            <a:endParaRPr lang="id-ID" sz="2000" dirty="0"/>
          </a:p>
          <a:p>
            <a:pPr algn="just"/>
            <a:endParaRPr lang="id-ID" sz="2000" dirty="0" smtClean="0"/>
          </a:p>
          <a:p>
            <a:pPr algn="just"/>
            <a:endParaRPr lang="id-ID" sz="2000" dirty="0"/>
          </a:p>
          <a:p>
            <a:pPr algn="just"/>
            <a:endParaRPr lang="id-ID" sz="2000" dirty="0" smtClean="0"/>
          </a:p>
          <a:p>
            <a:pPr algn="just"/>
            <a:endParaRPr lang="id-ID" sz="2000" dirty="0"/>
          </a:p>
          <a:p>
            <a:pPr algn="just"/>
            <a:endParaRPr lang="id-ID" sz="2000" dirty="0" smtClean="0"/>
          </a:p>
          <a:p>
            <a:pPr algn="just"/>
            <a:endParaRPr lang="id-ID" sz="2000" dirty="0"/>
          </a:p>
          <a:p>
            <a:pPr algn="just"/>
            <a:endParaRPr lang="id-ID" sz="2000" dirty="0" smtClean="0"/>
          </a:p>
          <a:p>
            <a:pPr algn="just"/>
            <a:endParaRPr lang="id-ID" sz="2000" dirty="0"/>
          </a:p>
          <a:p>
            <a:pPr algn="just"/>
            <a:endParaRPr lang="id-ID" sz="2000" dirty="0" smtClean="0"/>
          </a:p>
          <a:p>
            <a:pPr algn="just"/>
            <a:endParaRPr lang="id-ID" sz="2000" dirty="0"/>
          </a:p>
          <a:p>
            <a:pPr algn="just"/>
            <a:endParaRPr lang="id-ID" sz="2000" dirty="0" smtClean="0"/>
          </a:p>
          <a:p>
            <a:pPr algn="just"/>
            <a:endParaRPr lang="id-ID" sz="2000" dirty="0"/>
          </a:p>
          <a:p>
            <a:pPr algn="just"/>
            <a:endParaRPr lang="id-ID" sz="2000" dirty="0" smtClean="0"/>
          </a:p>
          <a:p>
            <a:pPr algn="just"/>
            <a:endParaRPr lang="id-ID" sz="2000" dirty="0"/>
          </a:p>
          <a:p>
            <a:pPr algn="just"/>
            <a:endParaRPr lang="id-ID" sz="2000" dirty="0"/>
          </a:p>
          <a:p>
            <a:pPr algn="just"/>
            <a:endParaRPr lang="id-ID" sz="2000" dirty="0"/>
          </a:p>
          <a:p>
            <a:pPr algn="just"/>
            <a:endParaRPr lang="id-ID" sz="2000" dirty="0"/>
          </a:p>
          <a:p>
            <a:pPr algn="just"/>
            <a:endParaRPr lang="id-ID" sz="2000" dirty="0"/>
          </a:p>
          <a:p>
            <a:pPr algn="just"/>
            <a:endParaRPr lang="id-ID" sz="2000" dirty="0"/>
          </a:p>
          <a:p>
            <a:pPr algn="just"/>
            <a:endParaRPr lang="id-ID" sz="2000" dirty="0"/>
          </a:p>
          <a:p>
            <a:pPr algn="just"/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93898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12875"/>
            <a:ext cx="8229600" cy="5111750"/>
          </a:xfrm>
          <a:prstGeom prst="rect">
            <a:avLst/>
          </a:prstGeom>
        </p:spPr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id-ID" sz="2800" b="1" dirty="0" smtClean="0">
                <a:solidFill>
                  <a:srgbClr val="000000"/>
                </a:solidFill>
              </a:rPr>
              <a:t>Buat </a:t>
            </a:r>
            <a:r>
              <a:rPr lang="en-US" sz="2800" b="1" dirty="0" smtClean="0">
                <a:solidFill>
                  <a:srgbClr val="000000"/>
                </a:solidFill>
              </a:rPr>
              <a:t>Instance </a:t>
            </a:r>
            <a:r>
              <a:rPr lang="en-US" sz="2800" b="1" dirty="0" err="1">
                <a:solidFill>
                  <a:srgbClr val="000000"/>
                </a:solidFill>
              </a:rPr>
              <a:t>Jupyter</a:t>
            </a:r>
            <a:r>
              <a:rPr lang="en-US" sz="2800" b="1" dirty="0">
                <a:solidFill>
                  <a:srgbClr val="000000"/>
                </a:solidFill>
              </a:rPr>
              <a:t> Notebook </a:t>
            </a:r>
            <a:br>
              <a:rPr lang="en-US" sz="2800" b="1" dirty="0">
                <a:solidFill>
                  <a:srgbClr val="000000"/>
                </a:solidFill>
              </a:rPr>
            </a:br>
            <a:r>
              <a:rPr lang="en-US" sz="2800" b="1" dirty="0" err="1">
                <a:solidFill>
                  <a:srgbClr val="000000"/>
                </a:solidFill>
              </a:rPr>
              <a:t>dari</a:t>
            </a:r>
            <a:r>
              <a:rPr lang="en-US" sz="2800" b="1" dirty="0">
                <a:solidFill>
                  <a:srgbClr val="000000"/>
                </a:solidFill>
              </a:rPr>
              <a:t> AWS Cloud (Amazon </a:t>
            </a:r>
            <a:r>
              <a:rPr lang="en-US" sz="2800" b="1" dirty="0" err="1">
                <a:solidFill>
                  <a:srgbClr val="000000"/>
                </a:solidFill>
              </a:rPr>
              <a:t>SageMaker</a:t>
            </a:r>
            <a:r>
              <a:rPr lang="en-US" sz="2800" b="1" dirty="0">
                <a:solidFill>
                  <a:srgbClr val="000000"/>
                </a:solidFill>
              </a:rPr>
              <a:t>)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id-ID" sz="2800" b="1" dirty="0" smtClean="0">
                <a:solidFill>
                  <a:srgbClr val="000000"/>
                </a:solidFill>
              </a:rPr>
              <a:t>Pengenalan Pemrograman Python </a:t>
            </a:r>
            <a:br>
              <a:rPr lang="id-ID" sz="2800" b="1" dirty="0" smtClean="0">
                <a:solidFill>
                  <a:srgbClr val="000000"/>
                </a:solidFill>
              </a:rPr>
            </a:br>
            <a:r>
              <a:rPr lang="id-ID" sz="2800" b="1" dirty="0" smtClean="0">
                <a:solidFill>
                  <a:srgbClr val="000000"/>
                </a:solidFill>
              </a:rPr>
              <a:t>(run di SageMaker)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sz="2800" b="1" dirty="0" err="1" smtClean="0">
                <a:solidFill>
                  <a:srgbClr val="000000"/>
                </a:solidFill>
              </a:rPr>
              <a:t>Tugas</a:t>
            </a:r>
            <a:endParaRPr lang="en-US" sz="2800" b="1" dirty="0" smtClean="0">
              <a:solidFill>
                <a:srgbClr val="000000"/>
              </a:solidFill>
            </a:endParaRPr>
          </a:p>
          <a:p>
            <a:pPr marL="514350" indent="-514350" eaLnBrk="1" hangingPunct="1">
              <a:buFontTx/>
              <a:buAutoNum type="arabicPeriod"/>
            </a:pPr>
            <a:endParaRPr lang="fi-FI" sz="2800" b="1" dirty="0" smtClean="0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95288" y="83598"/>
            <a:ext cx="822960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id-ID" altLang="en-US" b="1" kern="0" smtClean="0">
                <a:solidFill>
                  <a:schemeClr val="tx1"/>
                </a:solidFill>
              </a:rPr>
              <a:t>Pokok Bahasan</a:t>
            </a:r>
            <a:endParaRPr lang="en-US" altLang="en-US" b="1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4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7"/>
          <p:cNvSpPr/>
          <p:nvPr/>
        </p:nvSpPr>
        <p:spPr>
          <a:xfrm>
            <a:off x="5867400" y="152400"/>
            <a:ext cx="1059179" cy="23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8"/>
          <p:cNvSpPr txBox="1"/>
          <p:nvPr/>
        </p:nvSpPr>
        <p:spPr>
          <a:xfrm>
            <a:off x="613937" y="4674513"/>
            <a:ext cx="839698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800" b="1" dirty="0" smtClean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lang="id-ID" sz="2800" b="1" dirty="0" smtClean="0">
                <a:solidFill>
                  <a:srgbClr val="FF0000"/>
                </a:solidFill>
                <a:latin typeface="Arial"/>
                <a:cs typeface="Arial"/>
              </a:rPr>
              <a:t>engenalan Pemrograman Python</a:t>
            </a:r>
            <a:endParaRPr lang="en-US" sz="2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5325070"/>
            <a:ext cx="800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id-ID" dirty="0">
                <a:solidFill>
                  <a:srgbClr val="4F81BD">
                    <a:lumMod val="50000"/>
                  </a:srgbClr>
                </a:solidFill>
                <a:latin typeface="HP Simplified" panose="020B0606020204020204" pitchFamily="34" charset="0"/>
              </a:rPr>
              <a:t>Oleh</a:t>
            </a:r>
            <a:r>
              <a:rPr lang="id-ID" dirty="0" smtClean="0">
                <a:solidFill>
                  <a:srgbClr val="4F81BD">
                    <a:lumMod val="50000"/>
                  </a:srgbClr>
                </a:solidFill>
                <a:latin typeface="HP Simplified" panose="020B0606020204020204" pitchFamily="34" charset="0"/>
              </a:rPr>
              <a:t>: Imam Cholissodin | imamcs@ub.ac.id</a:t>
            </a:r>
            <a:r>
              <a:rPr lang="id-ID" dirty="0">
                <a:solidFill>
                  <a:srgbClr val="4F81BD">
                    <a:lumMod val="50000"/>
                  </a:srgbClr>
                </a:solidFill>
                <a:latin typeface="HP Simplified" panose="020B0606020204020204" pitchFamily="34" charset="0"/>
              </a:rPr>
              <a:t>,</a:t>
            </a:r>
            <a:r>
              <a:rPr lang="id-ID" dirty="0" smtClean="0">
                <a:solidFill>
                  <a:srgbClr val="4F81BD">
                    <a:lumMod val="50000"/>
                  </a:srgbClr>
                </a:solidFill>
                <a:latin typeface="HP Simplified" panose="020B0606020204020204" pitchFamily="34" charset="0"/>
              </a:rPr>
              <a:t> Ahmad Afif Supianto, Welly Purnomo</a:t>
            </a:r>
          </a:p>
          <a:p>
            <a:pPr fontAlgn="base"/>
            <a:r>
              <a:rPr lang="id-ID" dirty="0" smtClean="0">
                <a:solidFill>
                  <a:srgbClr val="4F81BD">
                    <a:lumMod val="50000"/>
                  </a:srgbClr>
                </a:solidFill>
                <a:latin typeface="HP Simplified" panose="020B0606020204020204" pitchFamily="34" charset="0"/>
              </a:rPr>
              <a:t>          Asisten</a:t>
            </a:r>
            <a:r>
              <a:rPr lang="id-ID" dirty="0">
                <a:solidFill>
                  <a:srgbClr val="4F81BD">
                    <a:lumMod val="50000"/>
                  </a:srgbClr>
                </a:solidFill>
                <a:latin typeface="HP Simplified" panose="020B0606020204020204" pitchFamily="34" charset="0"/>
              </a:rPr>
              <a:t>: </a:t>
            </a:r>
            <a:r>
              <a:rPr lang="id-ID" dirty="0" smtClean="0">
                <a:solidFill>
                  <a:srgbClr val="4F81BD">
                    <a:lumMod val="50000"/>
                  </a:srgbClr>
                </a:solidFill>
                <a:latin typeface="HP Simplified" panose="020B0606020204020204" pitchFamily="34" charset="0"/>
              </a:rPr>
              <a:t>Guedho Augnifico M. &amp; </a:t>
            </a:r>
            <a:r>
              <a:rPr lang="id-ID" dirty="0">
                <a:solidFill>
                  <a:srgbClr val="4F81BD">
                    <a:lumMod val="50000"/>
                  </a:srgbClr>
                </a:solidFill>
                <a:latin typeface="HP Simplified" panose="020B0606020204020204" pitchFamily="34" charset="0"/>
              </a:rPr>
              <a:t>Aditya Hari </a:t>
            </a:r>
            <a:r>
              <a:rPr lang="id-ID" dirty="0" smtClean="0">
                <a:solidFill>
                  <a:srgbClr val="4F81BD">
                    <a:lumMod val="50000"/>
                  </a:srgbClr>
                </a:solidFill>
                <a:latin typeface="HP Simplified" panose="020B0606020204020204" pitchFamily="34" charset="0"/>
              </a:rPr>
              <a:t>Bawono</a:t>
            </a:r>
          </a:p>
          <a:p>
            <a:pPr fontAlgn="base"/>
            <a:r>
              <a:rPr lang="id-ID" b="1" dirty="0" smtClean="0">
                <a:solidFill>
                  <a:srgbClr val="4F81BD">
                    <a:lumMod val="50000"/>
                  </a:srgbClr>
                </a:solidFill>
                <a:latin typeface="HP Simplified" panose="020B0606020204020204" pitchFamily="34" charset="0"/>
              </a:rPr>
              <a:t>Fakultas </a:t>
            </a:r>
            <a:r>
              <a:rPr lang="id-ID" b="1" dirty="0">
                <a:solidFill>
                  <a:srgbClr val="4F81BD">
                    <a:lumMod val="50000"/>
                  </a:srgbClr>
                </a:solidFill>
                <a:latin typeface="HP Simplified" panose="020B0606020204020204" pitchFamily="34" charset="0"/>
              </a:rPr>
              <a:t>Ilmu Komputer (Filkom) Universitas Brawijaya (UB</a:t>
            </a:r>
            <a:r>
              <a:rPr lang="id-ID" b="1" dirty="0" smtClean="0">
                <a:solidFill>
                  <a:srgbClr val="4F81BD">
                    <a:lumMod val="50000"/>
                  </a:srgbClr>
                </a:solidFill>
                <a:latin typeface="HP Simplified" panose="020B0606020204020204" pitchFamily="34" charset="0"/>
              </a:rPr>
              <a:t>) </a:t>
            </a:r>
            <a:endParaRPr lang="en-US" b="1" dirty="0">
              <a:solidFill>
                <a:srgbClr val="4F81BD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76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224495-12DA-4034-B228-A6AF88B4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9498"/>
            <a:ext cx="8515350" cy="951191"/>
          </a:xfrm>
        </p:spPr>
        <p:txBody>
          <a:bodyPr>
            <a:normAutofit/>
          </a:bodyPr>
          <a:lstStyle/>
          <a:p>
            <a:r>
              <a:rPr lang="en-US" dirty="0"/>
              <a:t>Programming - </a:t>
            </a:r>
            <a:r>
              <a:rPr lang="en-US" dirty="0" smtClean="0"/>
              <a:t>Absolute Basics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D2296A-D6A4-4EB7-8055-F04D5BA61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Program </a:t>
            </a:r>
            <a:r>
              <a:rPr lang="en-US" sz="3200" dirty="0" err="1" smtClean="0"/>
              <a:t>membuat</a:t>
            </a:r>
            <a:r>
              <a:rPr lang="en-US" sz="3200" dirty="0" smtClean="0"/>
              <a:t> computer </a:t>
            </a:r>
            <a:r>
              <a:rPr lang="en-US" sz="3200" dirty="0" err="1" smtClean="0"/>
              <a:t>dapat</a:t>
            </a:r>
            <a:r>
              <a:rPr lang="en-US" sz="3200" dirty="0" smtClean="0"/>
              <a:t> </a:t>
            </a:r>
            <a:r>
              <a:rPr lang="en-US" sz="3200" dirty="0" err="1" smtClean="0"/>
              <a:t>digunakan</a:t>
            </a:r>
            <a:endParaRPr lang="id-ID" sz="3200" dirty="0" smtClean="0"/>
          </a:p>
          <a:p>
            <a:r>
              <a:rPr lang="en-US" sz="3200" dirty="0" err="1" smtClean="0"/>
              <a:t>Tanpa</a:t>
            </a:r>
            <a:r>
              <a:rPr lang="en-US" sz="3200" dirty="0" smtClean="0"/>
              <a:t> program, </a:t>
            </a:r>
            <a:r>
              <a:rPr lang="en-US" sz="3200" dirty="0" err="1" smtClean="0"/>
              <a:t>komputer</a:t>
            </a:r>
            <a:r>
              <a:rPr lang="en-US" sz="3200" dirty="0" smtClean="0"/>
              <a:t> </a:t>
            </a:r>
            <a:r>
              <a:rPr lang="en-US" sz="3200" dirty="0" err="1" smtClean="0"/>
              <a:t>tidak</a:t>
            </a:r>
            <a:r>
              <a:rPr lang="en-US" sz="3200" dirty="0" smtClean="0"/>
              <a:t> </a:t>
            </a:r>
            <a:r>
              <a:rPr lang="en-US" sz="3200" dirty="0" err="1" smtClean="0"/>
              <a:t>lebih</a:t>
            </a:r>
            <a:r>
              <a:rPr lang="en-US" sz="3200" dirty="0" smtClean="0"/>
              <a:t> </a:t>
            </a:r>
            <a:r>
              <a:rPr lang="en-US" sz="3200" dirty="0" err="1" smtClean="0"/>
              <a:t>dari</a:t>
            </a:r>
            <a:r>
              <a:rPr lang="en-US" sz="3200" dirty="0" smtClean="0"/>
              <a:t> </a:t>
            </a:r>
            <a:r>
              <a:rPr lang="en-US" sz="3200" dirty="0" err="1" smtClean="0"/>
              <a:t>sebuah</a:t>
            </a:r>
            <a:r>
              <a:rPr lang="id-ID" sz="3200" dirty="0" smtClean="0"/>
              <a:t> benda</a:t>
            </a:r>
            <a:endParaRPr lang="en-US" sz="3200" dirty="0" smtClean="0"/>
          </a:p>
          <a:p>
            <a:r>
              <a:rPr lang="en-US" sz="3200" dirty="0" err="1" smtClean="0"/>
              <a:t>Pem</a:t>
            </a:r>
            <a:r>
              <a:rPr lang="id-ID" sz="3200" dirty="0" smtClean="0"/>
              <a:t>r</a:t>
            </a:r>
            <a:r>
              <a:rPr lang="en-US" sz="3200" dirty="0" err="1" smtClean="0"/>
              <a:t>ograman</a:t>
            </a:r>
            <a:r>
              <a:rPr lang="en-US" sz="3200" dirty="0" smtClean="0"/>
              <a:t> </a:t>
            </a:r>
            <a:r>
              <a:rPr lang="en-US" sz="3200" dirty="0" err="1" smtClean="0"/>
              <a:t>adalah</a:t>
            </a:r>
            <a:r>
              <a:rPr lang="en-US" sz="3200" dirty="0" smtClean="0"/>
              <a:t> </a:t>
            </a:r>
            <a:r>
              <a:rPr lang="en-US" sz="3200" dirty="0" err="1" smtClean="0"/>
              <a:t>tindakan</a:t>
            </a:r>
            <a:r>
              <a:rPr lang="en-US" sz="3200" dirty="0" smtClean="0"/>
              <a:t> </a:t>
            </a:r>
            <a:r>
              <a:rPr lang="en-US" sz="3200" dirty="0" err="1" smtClean="0"/>
              <a:t>menulis</a:t>
            </a:r>
            <a:r>
              <a:rPr lang="en-US" sz="3200" dirty="0" smtClean="0"/>
              <a:t> </a:t>
            </a:r>
            <a:r>
              <a:rPr lang="id-ID" sz="3200" dirty="0" smtClean="0"/>
              <a:t>program menggunakan </a:t>
            </a:r>
            <a:r>
              <a:rPr lang="en-US" sz="3200" dirty="0" err="1" smtClean="0"/>
              <a:t>bahasa</a:t>
            </a:r>
            <a:r>
              <a:rPr lang="en-US" sz="3200" dirty="0" smtClean="0"/>
              <a:t> </a:t>
            </a:r>
            <a:r>
              <a:rPr lang="en-US" sz="3200" dirty="0" err="1" smtClean="0"/>
              <a:t>pem</a:t>
            </a:r>
            <a:r>
              <a:rPr lang="id-ID" sz="3200" dirty="0" smtClean="0"/>
              <a:t>r</a:t>
            </a:r>
            <a:r>
              <a:rPr lang="en-US" sz="3200" dirty="0" err="1" smtClean="0"/>
              <a:t>ograman</a:t>
            </a:r>
            <a:r>
              <a:rPr lang="en-US" sz="3200" dirty="0" smtClean="0"/>
              <a:t> </a:t>
            </a:r>
            <a:r>
              <a:rPr lang="en-US" sz="3200" dirty="0" err="1" smtClean="0"/>
              <a:t>dalam</a:t>
            </a:r>
            <a:r>
              <a:rPr lang="en-US" sz="3200" dirty="0" smtClean="0"/>
              <a:t> </a:t>
            </a:r>
            <a:r>
              <a:rPr lang="en-US" sz="3200" dirty="0" err="1"/>
              <a:t>bentuk</a:t>
            </a:r>
            <a:r>
              <a:rPr lang="en-US" sz="3200" dirty="0"/>
              <a:t> </a:t>
            </a:r>
            <a:r>
              <a:rPr lang="en-US" sz="3200" dirty="0" err="1"/>
              <a:t>perintah</a:t>
            </a:r>
            <a:r>
              <a:rPr lang="en-US" sz="3200" dirty="0"/>
              <a:t> </a:t>
            </a:r>
            <a:r>
              <a:rPr lang="en-US" sz="3200" dirty="0" err="1" smtClean="0"/>
              <a:t>sesuai</a:t>
            </a:r>
            <a:r>
              <a:rPr lang="en-US" sz="3200" dirty="0" smtClean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yang </a:t>
            </a:r>
            <a:r>
              <a:rPr lang="en-US" sz="3200" dirty="0" err="1" smtClean="0"/>
              <a:t>diinginkan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8885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224495-12DA-4034-B228-A6AF88B4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9498"/>
            <a:ext cx="8515350" cy="951191"/>
          </a:xfrm>
        </p:spPr>
        <p:txBody>
          <a:bodyPr>
            <a:normAutofit/>
          </a:bodyPr>
          <a:lstStyle/>
          <a:p>
            <a:r>
              <a:rPr lang="en-US" dirty="0"/>
              <a:t>Programming - </a:t>
            </a:r>
            <a:r>
              <a:rPr lang="en-US" dirty="0" smtClean="0"/>
              <a:t>Absolute Basics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D2296A-D6A4-4EB7-8055-F04D5BA61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program </a:t>
            </a:r>
            <a:r>
              <a:rPr lang="en-US" dirty="0" err="1"/>
              <a:t>dari</a:t>
            </a:r>
            <a:r>
              <a:rPr lang="en-US" dirty="0"/>
              <a:t> Bahasa </a:t>
            </a:r>
            <a:r>
              <a:rPr lang="en-US" dirty="0" err="1" smtClean="0"/>
              <a:t>pem</a:t>
            </a:r>
            <a:r>
              <a:rPr lang="id-ID" dirty="0" smtClean="0"/>
              <a:t>r</a:t>
            </a:r>
            <a:r>
              <a:rPr lang="en-US" dirty="0" err="1" smtClean="0"/>
              <a:t>ograman</a:t>
            </a:r>
            <a:r>
              <a:rPr lang="en-US" dirty="0" smtClean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Bahasa </a:t>
            </a:r>
            <a:r>
              <a:rPr lang="en-US" dirty="0" err="1"/>
              <a:t>mesin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Compilation</a:t>
            </a:r>
            <a:endParaRPr lang="en-US" dirty="0"/>
          </a:p>
          <a:p>
            <a:pPr lvl="1"/>
            <a:r>
              <a:rPr lang="en-US" dirty="0" smtClean="0"/>
              <a:t>Interpretation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822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224495-12DA-4034-B228-A6AF88B4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9498"/>
            <a:ext cx="8515350" cy="951191"/>
          </a:xfrm>
        </p:spPr>
        <p:txBody>
          <a:bodyPr>
            <a:normAutofit/>
          </a:bodyPr>
          <a:lstStyle/>
          <a:p>
            <a:r>
              <a:rPr lang="en-US" dirty="0" smtClean="0"/>
              <a:t>Penge</a:t>
            </a:r>
            <a:r>
              <a:rPr lang="id-ID" dirty="0" smtClean="0"/>
              <a:t>na</a:t>
            </a:r>
            <a:r>
              <a:rPr lang="en-US" dirty="0" err="1" smtClean="0"/>
              <a:t>lan</a:t>
            </a:r>
            <a:r>
              <a:rPr lang="en-US" dirty="0" smtClean="0"/>
              <a:t> </a:t>
            </a:r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D2296A-D6A4-4EB7-8055-F04D5BA61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943350" cy="4351338"/>
          </a:xfrm>
        </p:spPr>
        <p:txBody>
          <a:bodyPr>
            <a:normAutofit/>
          </a:bodyPr>
          <a:lstStyle/>
          <a:p>
            <a:r>
              <a:rPr lang="en-US" dirty="0" err="1" smtClean="0"/>
              <a:t>Py</a:t>
            </a:r>
            <a:r>
              <a:rPr lang="id-ID" dirty="0" smtClean="0"/>
              <a:t>th</a:t>
            </a:r>
            <a:r>
              <a:rPr lang="en-US" dirty="0" smtClean="0"/>
              <a:t>on </a:t>
            </a:r>
            <a:r>
              <a:rPr lang="en-US" dirty="0"/>
              <a:t>– Interpreted language. Python is free</a:t>
            </a:r>
          </a:p>
          <a:p>
            <a:r>
              <a:rPr lang="en-US" dirty="0"/>
              <a:t>Widely-used, object-oriented, high-level programming language with dynamic semantics</a:t>
            </a:r>
          </a:p>
          <a:p>
            <a:r>
              <a:rPr lang="en-US" dirty="0"/>
              <a:t>Python </a:t>
            </a:r>
            <a:r>
              <a:rPr lang="en-US" dirty="0" err="1"/>
              <a:t>dibuat</a:t>
            </a:r>
            <a:r>
              <a:rPr lang="en-US" dirty="0"/>
              <a:t> oleh Guido van </a:t>
            </a:r>
            <a:r>
              <a:rPr lang="en-US" dirty="0" smtClean="0"/>
              <a:t>Rossum</a:t>
            </a:r>
            <a:endParaRPr lang="en-US" dirty="0"/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7F36F4E5-3C67-4FAE-9600-587E961DA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2" r="-1" b="-1"/>
          <a:stretch/>
        </p:blipFill>
        <p:spPr>
          <a:xfrm>
            <a:off x="4600862" y="1570547"/>
            <a:ext cx="4543138" cy="488522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2861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5ABBF7-EFDD-49A6-93B5-504B7C08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6" y="914400"/>
            <a:ext cx="3443753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PYPL </a:t>
            </a:r>
            <a:r>
              <a:rPr lang="en-US" dirty="0" smtClean="0"/>
              <a:t>Popularity of </a:t>
            </a:r>
            <a:r>
              <a:rPr lang="en-US" dirty="0"/>
              <a:t>Programming Language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="" xmlns:a16="http://schemas.microsoft.com/office/drawing/2014/main" id="{023CDF6D-C30E-4967-A416-05F9A0539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76" y="4435915"/>
            <a:ext cx="3249230" cy="1507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Pierre </a:t>
            </a:r>
            <a:r>
              <a:rPr lang="en-US" sz="2000" dirty="0" err="1" smtClean="0"/>
              <a:t>Carbonnelle</a:t>
            </a:r>
            <a:r>
              <a:rPr lang="en-US" sz="2000" dirty="0" smtClean="0"/>
              <a:t> </a:t>
            </a:r>
            <a:r>
              <a:rPr lang="id-ID" sz="2000" dirty="0" smtClean="0"/>
              <a:t>(</a:t>
            </a:r>
            <a:r>
              <a:rPr lang="en-US" sz="2000" dirty="0" smtClean="0"/>
              <a:t>2019</a:t>
            </a:r>
            <a:r>
              <a:rPr lang="id-ID" sz="2000" dirty="0" smtClean="0"/>
              <a:t>)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B3DE102-1F90-4E56-BBBB-75EAF6C9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-18047"/>
            <a:ext cx="3891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67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224495-12DA-4034-B228-A6AF88B4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75139"/>
            <a:ext cx="8515350" cy="951191"/>
          </a:xfrm>
        </p:spPr>
        <p:txBody>
          <a:bodyPr>
            <a:normAutofit/>
          </a:bodyPr>
          <a:lstStyle/>
          <a:p>
            <a:r>
              <a:rPr lang="en-US" i="1" dirty="0"/>
              <a:t>Download</a:t>
            </a:r>
            <a:r>
              <a:rPr lang="en-US" dirty="0"/>
              <a:t> dan </a:t>
            </a:r>
            <a:r>
              <a:rPr lang="en-US" i="1" dirty="0"/>
              <a:t>Install</a:t>
            </a:r>
            <a:r>
              <a:rPr lang="en-US" dirty="0"/>
              <a:t> </a:t>
            </a:r>
            <a:r>
              <a:rPr lang="en-US" dirty="0" err="1" smtClean="0"/>
              <a:t>Pyt</a:t>
            </a:r>
            <a:r>
              <a:rPr lang="id-ID" dirty="0" smtClean="0"/>
              <a:t>h</a:t>
            </a:r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D2296A-D6A4-4EB7-8055-F04D5BA61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3660775"/>
          </a:xfrm>
        </p:spPr>
        <p:txBody>
          <a:bodyPr>
            <a:normAutofit/>
          </a:bodyPr>
          <a:lstStyle/>
          <a:p>
            <a:r>
              <a:rPr lang="en-US" b="1" dirty="0" err="1"/>
              <a:t>Aktifitas</a:t>
            </a:r>
            <a:r>
              <a:rPr lang="en-US" b="1" dirty="0"/>
              <a:t> </a:t>
            </a:r>
            <a:r>
              <a:rPr lang="en-US" b="1" dirty="0" err="1"/>
              <a:t>kelas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en-US" dirty="0" err="1"/>
              <a:t>Instalasi</a:t>
            </a:r>
            <a:r>
              <a:rPr lang="en-US" dirty="0"/>
              <a:t> Python </a:t>
            </a:r>
            <a:r>
              <a:rPr lang="en-US" dirty="0" err="1"/>
              <a:t>dengan</a:t>
            </a:r>
            <a:r>
              <a:rPr lang="en-US" dirty="0"/>
              <a:t> Anaconda</a:t>
            </a:r>
          </a:p>
          <a:p>
            <a:r>
              <a:rPr lang="en-US" dirty="0"/>
              <a:t>Anaconda </a:t>
            </a:r>
            <a:r>
              <a:rPr lang="en-US" dirty="0" err="1"/>
              <a:t>merupakan</a:t>
            </a:r>
            <a:r>
              <a:rPr lang="en-US" dirty="0"/>
              <a:t> distribution open source yang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kemudahan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Python. </a:t>
            </a:r>
            <a:r>
              <a:rPr lang="en-US" dirty="0" err="1"/>
              <a:t>Dpat</a:t>
            </a:r>
            <a:r>
              <a:rPr lang="en-US" dirty="0"/>
              <a:t> </a:t>
            </a:r>
            <a:r>
              <a:rPr lang="en-US" dirty="0" err="1"/>
              <a:t>dijalankan</a:t>
            </a:r>
            <a:r>
              <a:rPr lang="en-US" dirty="0"/>
              <a:t> di OS: Linux, Windows, and Mac OS X</a:t>
            </a:r>
          </a:p>
          <a:p>
            <a:r>
              <a:rPr lang="en-US" dirty="0"/>
              <a:t>Link download: </a:t>
            </a:r>
            <a:r>
              <a:rPr lang="en-US" dirty="0">
                <a:hlinkClick r:id="rId2"/>
              </a:rPr>
              <a:t>https://www.anaconda.com/distribution/</a:t>
            </a:r>
            <a:endParaRPr lang="en-US" dirty="0"/>
          </a:p>
          <a:p>
            <a:r>
              <a:rPr lang="en-US" dirty="0"/>
              <a:t>RUN Python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spyder</a:t>
            </a:r>
            <a:r>
              <a:rPr lang="en-US" dirty="0"/>
              <a:t> : </a:t>
            </a:r>
            <a:r>
              <a:rPr lang="en-US" dirty="0" err="1"/>
              <a:t>buat</a:t>
            </a:r>
            <a:r>
              <a:rPr lang="en-US" dirty="0"/>
              <a:t> program hello word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1D719B9-3637-4B08-9E4A-381D7434F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07" y="5776913"/>
            <a:ext cx="2752725" cy="4000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7A42423F-E5E6-4388-A9BE-577C1710D9FF}"/>
              </a:ext>
            </a:extLst>
          </p:cNvPr>
          <p:cNvSpPr txBox="1">
            <a:spLocks/>
          </p:cNvSpPr>
          <p:nvPr/>
        </p:nvSpPr>
        <p:spPr>
          <a:xfrm>
            <a:off x="4181889" y="5688703"/>
            <a:ext cx="4460185" cy="576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prstClr val="black"/>
                </a:solidFill>
              </a:rPr>
              <a:t>Print </a:t>
            </a:r>
            <a:r>
              <a:rPr lang="en-US" dirty="0" err="1">
                <a:solidFill>
                  <a:prstClr val="black"/>
                </a:solidFill>
              </a:rPr>
              <a:t>adalah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nama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fungsi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17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224495-12DA-4034-B228-A6AF88B4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75139"/>
            <a:ext cx="8515350" cy="951191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sz="4000" dirty="0">
                <a:latin typeface="Consolas" panose="020B0609020204030204" pitchFamily="49" charset="0"/>
              </a:rPr>
              <a:t>print()</a:t>
            </a:r>
            <a:r>
              <a:rPr lang="en-US" dirty="0"/>
              <a:t> </a:t>
            </a:r>
            <a:r>
              <a:rPr lang="en-US" dirty="0" smtClean="0"/>
              <a:t>Function - </a:t>
            </a:r>
            <a:r>
              <a:rPr lang="en-US" i="1" dirty="0" smtClean="0"/>
              <a:t>Instructions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F1F7D66-5A14-4B47-A9F8-073B3AA78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10" y="2635505"/>
            <a:ext cx="6638925" cy="44767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4623ED3E-2918-4D21-833E-FC28CBA8B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3285"/>
            <a:ext cx="7886700" cy="57669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Lihat</a:t>
            </a:r>
            <a:r>
              <a:rPr lang="en-US" dirty="0"/>
              <a:t> </a:t>
            </a:r>
            <a:r>
              <a:rPr lang="en-US" dirty="0" err="1"/>
              <a:t>efek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id-ID" dirty="0" smtClean="0"/>
              <a:t>kode </a:t>
            </a:r>
            <a:r>
              <a:rPr lang="en-US" dirty="0" err="1" smtClean="0"/>
              <a:t>berikut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808066B-6A0C-4097-8143-A368188B9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039" y="3203768"/>
            <a:ext cx="6753225" cy="714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B00A10F-240E-43B5-8ED9-8BAF08D18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888" y="4129392"/>
            <a:ext cx="5343525" cy="48577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A193B29F-6ECD-4595-A36B-F9461DFB8053}"/>
              </a:ext>
            </a:extLst>
          </p:cNvPr>
          <p:cNvSpPr txBox="1">
            <a:spLocks/>
          </p:cNvSpPr>
          <p:nvPr/>
        </p:nvSpPr>
        <p:spPr>
          <a:xfrm>
            <a:off x="628650" y="4826416"/>
            <a:ext cx="7886700" cy="576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prstClr val="black"/>
                </a:solidFill>
              </a:rPr>
              <a:t>Fungsi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b="1" dirty="0">
                <a:solidFill>
                  <a:prstClr val="black"/>
                </a:solidFill>
                <a:latin typeface="Consolas" panose="020B0609020204030204" pitchFamily="49" charset="0"/>
              </a:rPr>
              <a:t>print</a:t>
            </a:r>
            <a:r>
              <a:rPr lang="en-US" sz="2400" b="1" dirty="0">
                <a:solidFill>
                  <a:prstClr val="black"/>
                </a:solidFill>
              </a:rPr>
              <a:t> </a:t>
            </a:r>
            <a:r>
              <a:rPr lang="en-US" sz="2400" dirty="0" err="1">
                <a:solidFill>
                  <a:prstClr val="black"/>
                </a:solidFill>
              </a:rPr>
              <a:t>merupakan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err="1" smtClean="0">
                <a:solidFill>
                  <a:prstClr val="black"/>
                </a:solidFill>
              </a:rPr>
              <a:t>buil</a:t>
            </a:r>
            <a:r>
              <a:rPr lang="id-ID" sz="2400" dirty="0" smtClean="0">
                <a:solidFill>
                  <a:prstClr val="black"/>
                </a:solidFill>
              </a:rPr>
              <a:t>t-</a:t>
            </a:r>
            <a:r>
              <a:rPr lang="en-US" sz="2400" dirty="0" smtClean="0">
                <a:solidFill>
                  <a:prstClr val="black"/>
                </a:solidFill>
              </a:rPr>
              <a:t>in </a:t>
            </a:r>
            <a:r>
              <a:rPr lang="en-US" sz="2400" dirty="0">
                <a:solidFill>
                  <a:prstClr val="black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635269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C6949B04-EDB6-45A0-9319-DE049D4A7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121"/>
          <a:stretch/>
        </p:blipFill>
        <p:spPr>
          <a:xfrm>
            <a:off x="894945" y="899804"/>
            <a:ext cx="7204954" cy="540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58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224495-12DA-4034-B228-A6AF88B4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75139"/>
            <a:ext cx="8515350" cy="951191"/>
          </a:xfrm>
        </p:spPr>
        <p:txBody>
          <a:bodyPr>
            <a:normAutofit/>
          </a:bodyPr>
          <a:lstStyle/>
          <a:p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smtClean="0"/>
              <a:t>Data</a:t>
            </a:r>
            <a:r>
              <a:rPr lang="id-ID" dirty="0" smtClean="0"/>
              <a:t> </a:t>
            </a:r>
            <a:r>
              <a:rPr lang="en-US" dirty="0" smtClean="0"/>
              <a:t>- Numeri</a:t>
            </a:r>
            <a:r>
              <a:rPr lang="id-ID" dirty="0" smtClean="0"/>
              <a:t>k</a:t>
            </a:r>
            <a:endParaRPr 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="" xmlns:a16="http://schemas.microsoft.com/office/drawing/2014/main" id="{C13CDBAC-6D17-46DD-BDEF-C8F94D0492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4070" y="1661252"/>
            <a:ext cx="3847556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Int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–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bilangan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bulat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dengan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panjang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tidak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terbatas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Long</a:t>
            </a:r>
            <a:r>
              <a:rPr kumimoji="0" lang="id-ID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merupakan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long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integers</a:t>
            </a:r>
            <a:r>
              <a:rPr kumimoji="0" lang="id-ID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pada Python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2,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tidak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digunakan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lagi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di Python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3)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Float</a:t>
            </a:r>
            <a:r>
              <a:rPr kumimoji="0" lang="id-ID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bilangan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pecahan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Complex</a:t>
            </a:r>
            <a:r>
              <a:rPr kumimoji="0" lang="id-ID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-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bilangan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kompleks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DCD4787-5F0C-4D61-AFCD-A2AE932AE54F}"/>
              </a:ext>
            </a:extLst>
          </p:cNvPr>
          <p:cNvSpPr/>
          <p:nvPr/>
        </p:nvSpPr>
        <p:spPr>
          <a:xfrm>
            <a:off x="5114363" y="1304294"/>
            <a:ext cx="402963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endParaRPr lang="en-US" sz="1400" dirty="0">
              <a:solidFill>
                <a:prstClr val="black"/>
              </a:solidFill>
            </a:endParaRPr>
          </a:p>
          <a:p>
            <a:pPr defTabSz="457200"/>
            <a:r>
              <a:rPr lang="en-US" sz="1400" dirty="0">
                <a:solidFill>
                  <a:prstClr val="black"/>
                </a:solidFill>
              </a:rPr>
              <a:t>#create a variable with integer value.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</a:rPr>
              <a:t>a=100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</a:rPr>
              <a:t>print("The type of variable having value", a, " is ", type(a))</a:t>
            </a:r>
          </a:p>
          <a:p>
            <a:pPr defTabSz="457200"/>
            <a:endParaRPr lang="en-US" sz="1400" dirty="0">
              <a:solidFill>
                <a:prstClr val="black"/>
              </a:solidFill>
            </a:endParaRPr>
          </a:p>
          <a:p>
            <a:pPr defTabSz="457200"/>
            <a:r>
              <a:rPr lang="en-US" sz="1400" dirty="0">
                <a:solidFill>
                  <a:prstClr val="black"/>
                </a:solidFill>
              </a:rPr>
              <a:t>#create a variable with float value.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</a:rPr>
              <a:t>b=10.2345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</a:rPr>
              <a:t>print("The type of variable having value", b, " is ", type(b))</a:t>
            </a:r>
          </a:p>
          <a:p>
            <a:pPr defTabSz="457200"/>
            <a:endParaRPr lang="en-US" sz="1400" dirty="0">
              <a:solidFill>
                <a:prstClr val="black"/>
              </a:solidFill>
            </a:endParaRPr>
          </a:p>
          <a:p>
            <a:pPr defTabSz="457200"/>
            <a:r>
              <a:rPr lang="en-US" sz="1400" dirty="0">
                <a:solidFill>
                  <a:prstClr val="black"/>
                </a:solidFill>
              </a:rPr>
              <a:t>#create a variable with complex value.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</a:rPr>
              <a:t>c=100+3j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</a:rPr>
              <a:t>print("The type of variable having value", c, " is ", type(c))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494F6A0-260B-4C70-9107-F1BD662B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626" y="4600451"/>
            <a:ext cx="4732374" cy="1585116"/>
          </a:xfrm>
          <a:prstGeom prst="rect">
            <a:avLst/>
          </a:prstGeom>
        </p:spPr>
      </p:pic>
      <p:sp>
        <p:nvSpPr>
          <p:cNvPr id="16" name="Rectangle 4">
            <a:extLst>
              <a:ext uri="{FF2B5EF4-FFF2-40B4-BE49-F238E27FC236}">
                <a16:creationId xmlns="" xmlns:a16="http://schemas.microsoft.com/office/drawing/2014/main" id="{E13D75D8-608E-4754-896A-0485AD72F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429" y="6082861"/>
            <a:ext cx="52312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altLang="en-US" sz="16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memeriksa</a:t>
            </a:r>
            <a:r>
              <a:rPr lang="en-US" altLang="en-US" sz="16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tipe</a:t>
            </a:r>
            <a:r>
              <a:rPr lang="en-US" altLang="en-US" sz="16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data pada </a:t>
            </a:r>
            <a:r>
              <a:rPr lang="en-US" altLang="en-US" sz="16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altLang="en-US" sz="16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US" altLang="en-US" sz="16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altLang="en-US" sz="16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altLang="en-US" sz="16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altLang="en-US" sz="16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altLang="en-US" sz="16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solidFill>
                  <a:prstClr val="black"/>
                </a:solidFill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type()</a:t>
            </a:r>
            <a:endParaRPr lang="en-US" altLang="en-US" sz="28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238009E8-610C-4943-957B-9FB1F66BA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76" y="5879634"/>
            <a:ext cx="22574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26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8D25A-E04A-4719-B3F1-11D708B90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smtClean="0"/>
              <a:t>- </a:t>
            </a:r>
            <a:r>
              <a:rPr lang="en-US" i="1" dirty="0" smtClean="0"/>
              <a:t>String</a:t>
            </a:r>
            <a:endParaRPr lang="en-US" i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FA14992F-9114-4E5E-A98B-0A2554AB1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32861"/>
            <a:ext cx="3251018" cy="2640115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dirty="0"/>
              <a:t>Char: </a:t>
            </a:r>
            <a:r>
              <a:rPr lang="en-US" dirty="0" err="1" smtClean="0"/>
              <a:t>karakter</a:t>
            </a:r>
            <a:r>
              <a:rPr lang="en-US" dirty="0" smtClean="0"/>
              <a:t>, </a:t>
            </a:r>
            <a:r>
              <a:rPr lang="en-US" dirty="0" err="1"/>
              <a:t>contoh</a:t>
            </a:r>
            <a:r>
              <a:rPr lang="en-US" dirty="0"/>
              <a:t> 'R</a:t>
            </a:r>
            <a:r>
              <a:rPr lang="en-US" dirty="0" smtClean="0"/>
              <a:t>'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i="1" dirty="0" smtClean="0"/>
              <a:t>String</a:t>
            </a:r>
            <a:r>
              <a:rPr lang="en-US" dirty="0" smtClean="0"/>
              <a:t>: </a:t>
            </a:r>
            <a:r>
              <a:rPr lang="en-US" dirty="0" err="1" smtClean="0"/>
              <a:t>kumpulan</a:t>
            </a:r>
            <a:r>
              <a:rPr lang="en-US" dirty="0" smtClean="0"/>
              <a:t> </a:t>
            </a:r>
            <a:r>
              <a:rPr lang="en-US" dirty="0" err="1" smtClean="0"/>
              <a:t>karakter</a:t>
            </a:r>
            <a:r>
              <a:rPr lang="en-US" dirty="0"/>
              <a:t>, </a:t>
            </a:r>
            <a:r>
              <a:rPr lang="en-US" dirty="0" err="1"/>
              <a:t>contoh</a:t>
            </a:r>
            <a:r>
              <a:rPr lang="en-US" dirty="0"/>
              <a:t> "</a:t>
            </a:r>
            <a:r>
              <a:rPr lang="en-US" dirty="0" err="1"/>
              <a:t>aku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makan</a:t>
            </a:r>
            <a:r>
              <a:rPr lang="en-US" dirty="0" smtClean="0"/>
              <a:t>"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2F36F469-7F08-4CFA-95D7-076EA49EFEF3}"/>
              </a:ext>
            </a:extLst>
          </p:cNvPr>
          <p:cNvSpPr txBox="1">
            <a:spLocks/>
          </p:cNvSpPr>
          <p:nvPr/>
        </p:nvSpPr>
        <p:spPr>
          <a:xfrm>
            <a:off x="4049486" y="4472976"/>
            <a:ext cx="3251018" cy="176054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prstClr val="black"/>
                </a:solidFill>
              </a:rPr>
              <a:t>Penulisan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tipe</a:t>
            </a:r>
            <a:r>
              <a:rPr lang="en-US" dirty="0">
                <a:solidFill>
                  <a:prstClr val="black"/>
                </a:solidFill>
              </a:rPr>
              <a:t> data </a:t>
            </a:r>
            <a:r>
              <a:rPr lang="en-US" dirty="0" err="1">
                <a:solidFill>
                  <a:prstClr val="black"/>
                </a:solidFill>
              </a:rPr>
              <a:t>teks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harus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diapit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dengan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tanda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petik</a:t>
            </a:r>
            <a:r>
              <a:rPr lang="en-US" dirty="0">
                <a:solidFill>
                  <a:prstClr val="black"/>
                </a:solidFill>
              </a:rPr>
              <a:t>. </a:t>
            </a:r>
            <a:r>
              <a:rPr lang="en-US" dirty="0" err="1">
                <a:solidFill>
                  <a:prstClr val="black"/>
                </a:solidFill>
              </a:rPr>
              <a:t>Bisa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menggunakan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petik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tunggal</a:t>
            </a:r>
            <a:r>
              <a:rPr lang="en-US" dirty="0">
                <a:solidFill>
                  <a:prstClr val="black"/>
                </a:solidFill>
              </a:rPr>
              <a:t> ('...'), </a:t>
            </a:r>
            <a:r>
              <a:rPr lang="en-US" dirty="0" err="1">
                <a:solidFill>
                  <a:prstClr val="black"/>
                </a:solidFill>
              </a:rPr>
              <a:t>ganda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("...")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3901C5F-29C8-493B-9865-EB4FCA501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86" y="2107114"/>
            <a:ext cx="4465864" cy="21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41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142458"/>
            <a:ext cx="8515350" cy="677108"/>
          </a:xfrm>
        </p:spPr>
        <p:txBody>
          <a:bodyPr/>
          <a:lstStyle/>
          <a:p>
            <a:r>
              <a:rPr lang="id-ID" dirty="0" smtClean="0"/>
              <a:t>Buat SageMaker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5" y="1219199"/>
            <a:ext cx="8907235" cy="49577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/>
              <a:t>Login Ke AWS Educate, Klik “AWS Educate Starter Account” &gt; “AWS Console”</a:t>
            </a:r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r>
              <a:rPr lang="id-ID" sz="1800" dirty="0"/>
              <a:t>Pada “WS Management Console” </a:t>
            </a:r>
            <a:r>
              <a:rPr lang="id-ID" sz="1800" dirty="0" smtClean="0"/>
              <a:t>&gt; ketik “SageMaker” &gt; Klik “Amazon SageMaker” &gt; Klik Services &gt; ketik “IAM” &gt; Klik “IAM Manage ..”</a:t>
            </a:r>
            <a:endParaRPr lang="id-ID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37" y="1598591"/>
            <a:ext cx="3219625" cy="17507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587" y="1598591"/>
            <a:ext cx="3241675" cy="191106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055912" y="2473945"/>
            <a:ext cx="428625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ight Arrow 8"/>
          <p:cNvSpPr/>
          <p:nvPr/>
        </p:nvSpPr>
        <p:spPr>
          <a:xfrm>
            <a:off x="4268637" y="5006439"/>
            <a:ext cx="428625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37" y="4171223"/>
            <a:ext cx="3481302" cy="20771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862" y="4186238"/>
            <a:ext cx="3456138" cy="20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90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8D25A-E04A-4719-B3F1-11D708B90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Tipe</a:t>
            </a:r>
            <a:r>
              <a:rPr lang="en-US" dirty="0"/>
              <a:t> Data - </a:t>
            </a:r>
            <a:r>
              <a:rPr lang="en-US" i="1" dirty="0" smtClean="0"/>
              <a:t>Boolean</a:t>
            </a:r>
            <a:endParaRPr lang="en-US" i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EA70976B-0657-46E5-B2B4-3A229277A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56152"/>
            <a:ext cx="7977596" cy="2640115"/>
          </a:xfrm>
        </p:spPr>
        <p:txBody>
          <a:bodyPr>
            <a:normAutofit/>
          </a:bodyPr>
          <a:lstStyle/>
          <a:p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i="1" dirty="0" smtClean="0"/>
              <a:t>Boolean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/>
              <a:t>tipe</a:t>
            </a:r>
            <a:r>
              <a:rPr lang="en-US" dirty="0"/>
              <a:t> data yang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True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smtClean="0"/>
              <a:t>False</a:t>
            </a:r>
            <a:endParaRPr lang="en-US" dirty="0"/>
          </a:p>
          <a:p>
            <a:r>
              <a:rPr lang="id-ID" dirty="0" smtClean="0"/>
              <a:t>Pada </a:t>
            </a:r>
            <a:r>
              <a:rPr lang="en-US" dirty="0" err="1" smtClean="0"/>
              <a:t>penulisan</a:t>
            </a:r>
            <a:r>
              <a:rPr lang="en-US" dirty="0" smtClean="0"/>
              <a:t> True </a:t>
            </a:r>
            <a:r>
              <a:rPr lang="en-US" dirty="0"/>
              <a:t>dan False,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 smtClean="0"/>
              <a:t>pertam</a:t>
            </a:r>
            <a:r>
              <a:rPr lang="id-ID" dirty="0" smtClean="0"/>
              <a:t>a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 smtClean="0"/>
              <a:t>kapital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C3B2CCA-B8C9-4AB5-80C4-60C17B996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46" y="4156880"/>
            <a:ext cx="77724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86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8D25A-E04A-4719-B3F1-11D708B90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- </a:t>
            </a:r>
            <a:r>
              <a:rPr lang="en-US" dirty="0" smtClean="0"/>
              <a:t>Data Manipulation Tools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0CEB77C6-B98A-45E0-BF95-F0D9A7170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654" y="2623128"/>
            <a:ext cx="3943350" cy="17155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1500" dirty="0"/>
              <a:t>A + B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AA609997-2D8D-4C73-871C-9F9B9A4F39CE}"/>
              </a:ext>
            </a:extLst>
          </p:cNvPr>
          <p:cNvSpPr txBox="1">
            <a:spLocks/>
          </p:cNvSpPr>
          <p:nvPr/>
        </p:nvSpPr>
        <p:spPr>
          <a:xfrm>
            <a:off x="693965" y="3962402"/>
            <a:ext cx="7886700" cy="1715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88B9FC4E-D1EC-4220-939F-2F6C3D35B000}"/>
              </a:ext>
            </a:extLst>
          </p:cNvPr>
          <p:cNvSpPr txBox="1">
            <a:spLocks/>
          </p:cNvSpPr>
          <p:nvPr/>
        </p:nvSpPr>
        <p:spPr>
          <a:xfrm>
            <a:off x="693965" y="5302150"/>
            <a:ext cx="7886700" cy="8577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>
                <a:solidFill>
                  <a:prstClr val="black"/>
                </a:solidFill>
              </a:rPr>
              <a:t>Ingat</a:t>
            </a:r>
            <a:r>
              <a:rPr lang="en-US" dirty="0" smtClean="0">
                <a:solidFill>
                  <a:prstClr val="black"/>
                </a:solidFill>
              </a:rPr>
              <a:t>: data </a:t>
            </a:r>
            <a:r>
              <a:rPr lang="en-US" dirty="0" err="1" smtClean="0">
                <a:solidFill>
                  <a:prstClr val="black"/>
                </a:solidFill>
              </a:rPr>
              <a:t>dan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operator </a:t>
            </a:r>
            <a:r>
              <a:rPr lang="en-US" dirty="0" err="1">
                <a:solidFill>
                  <a:prstClr val="black"/>
                </a:solidFill>
              </a:rPr>
              <a:t>ketika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dikoneksikan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 smtClean="0">
                <a:solidFill>
                  <a:prstClr val="black"/>
                </a:solidFill>
              </a:rPr>
              <a:t>bersama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 err="1" smtClean="0">
                <a:solidFill>
                  <a:prstClr val="black"/>
                </a:solidFill>
              </a:rPr>
              <a:t>membentuk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b="1" dirty="0" smtClean="0">
                <a:solidFill>
                  <a:prstClr val="black"/>
                </a:solidFill>
              </a:rPr>
              <a:t>expressions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4190E2E5-6578-4E20-B57B-E5E0A60549A5}"/>
              </a:ext>
            </a:extLst>
          </p:cNvPr>
          <p:cNvCxnSpPr>
            <a:cxnSpLocks/>
          </p:cNvCxnSpPr>
          <p:nvPr/>
        </p:nvCxnSpPr>
        <p:spPr>
          <a:xfrm flipH="1" flipV="1">
            <a:off x="4365329" y="2174979"/>
            <a:ext cx="11043" cy="7594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AE2F94D2-6338-4870-89BC-FC3418C38BE6}"/>
              </a:ext>
            </a:extLst>
          </p:cNvPr>
          <p:cNvSpPr txBox="1">
            <a:spLocks/>
          </p:cNvSpPr>
          <p:nvPr/>
        </p:nvSpPr>
        <p:spPr>
          <a:xfrm>
            <a:off x="3427064" y="1723306"/>
            <a:ext cx="1876527" cy="481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prstClr val="black"/>
                </a:solidFill>
              </a:rPr>
              <a:t>Operator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AE4F7049-EB5A-42B9-A2F5-9EEFF20BAF8F}"/>
              </a:ext>
            </a:extLst>
          </p:cNvPr>
          <p:cNvCxnSpPr/>
          <p:nvPr/>
        </p:nvCxnSpPr>
        <p:spPr>
          <a:xfrm>
            <a:off x="3274423" y="3962402"/>
            <a:ext cx="0" cy="731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783F85F4-0242-4DB9-9C19-48A6D7453AE4}"/>
              </a:ext>
            </a:extLst>
          </p:cNvPr>
          <p:cNvCxnSpPr/>
          <p:nvPr/>
        </p:nvCxnSpPr>
        <p:spPr>
          <a:xfrm>
            <a:off x="5377543" y="3962402"/>
            <a:ext cx="0" cy="731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21614DEE-EC8C-4CD3-A187-4C7907490B78}"/>
              </a:ext>
            </a:extLst>
          </p:cNvPr>
          <p:cNvCxnSpPr>
            <a:cxnSpLocks/>
          </p:cNvCxnSpPr>
          <p:nvPr/>
        </p:nvCxnSpPr>
        <p:spPr>
          <a:xfrm>
            <a:off x="3274423" y="4693920"/>
            <a:ext cx="51380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5E04CEA9-C7CE-4B4D-BEEC-1DA2662CEA8C}"/>
              </a:ext>
            </a:extLst>
          </p:cNvPr>
          <p:cNvCxnSpPr>
            <a:cxnSpLocks/>
          </p:cNvCxnSpPr>
          <p:nvPr/>
        </p:nvCxnSpPr>
        <p:spPr>
          <a:xfrm flipH="1">
            <a:off x="4894218" y="4689567"/>
            <a:ext cx="48332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45713E9E-104D-460E-8BE6-D08606897DC1}"/>
              </a:ext>
            </a:extLst>
          </p:cNvPr>
          <p:cNvSpPr txBox="1">
            <a:spLocks/>
          </p:cNvSpPr>
          <p:nvPr/>
        </p:nvSpPr>
        <p:spPr>
          <a:xfrm>
            <a:off x="3427065" y="4505418"/>
            <a:ext cx="1876527" cy="481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 smtClean="0">
                <a:solidFill>
                  <a:prstClr val="black"/>
                </a:solidFill>
              </a:rPr>
              <a:t>Operand</a:t>
            </a:r>
            <a:endParaRPr lang="en-US" sz="2000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162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6DE8D4-37E5-47F5-AF92-6F4EDF2C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Kategori</a:t>
            </a:r>
            <a:r>
              <a:rPr lang="en-US" dirty="0"/>
              <a:t>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ECC016D-66E1-4CEC-B339-3F0C83B96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Arithmetic </a:t>
            </a:r>
            <a:r>
              <a:rPr lang="en-US" dirty="0" smtClean="0"/>
              <a:t>(</a:t>
            </a:r>
            <a:r>
              <a:rPr lang="en-US" dirty="0" err="1" smtClean="0"/>
              <a:t>aritm</a:t>
            </a:r>
            <a:r>
              <a:rPr lang="id-ID" dirty="0" smtClean="0"/>
              <a:t>e</a:t>
            </a:r>
            <a:r>
              <a:rPr lang="en-US" dirty="0" err="1" smtClean="0"/>
              <a:t>tika</a:t>
            </a:r>
            <a:r>
              <a:rPr lang="en-US" dirty="0" smtClean="0"/>
              <a:t>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Comparison </a:t>
            </a:r>
            <a:r>
              <a:rPr lang="en-US" dirty="0" smtClean="0"/>
              <a:t>(</a:t>
            </a:r>
            <a:r>
              <a:rPr lang="en-US" dirty="0" err="1" smtClean="0"/>
              <a:t>perbandingan</a:t>
            </a:r>
            <a:r>
              <a:rPr lang="en-US" dirty="0" smtClean="0"/>
              <a:t>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Assignment </a:t>
            </a:r>
            <a:r>
              <a:rPr lang="en-US" dirty="0" smtClean="0"/>
              <a:t>(</a:t>
            </a:r>
            <a:r>
              <a:rPr lang="en-US" dirty="0" err="1" smtClean="0"/>
              <a:t>penugasan</a:t>
            </a:r>
            <a:r>
              <a:rPr lang="en-US" dirty="0" smtClean="0"/>
              <a:t>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Logical (</a:t>
            </a:r>
            <a:r>
              <a:rPr lang="en-US" dirty="0" err="1"/>
              <a:t>logika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Bitwise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Identity (</a:t>
            </a:r>
            <a:r>
              <a:rPr lang="en-US" dirty="0" err="1"/>
              <a:t>identitas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Membership (</a:t>
            </a:r>
            <a:r>
              <a:rPr lang="en-US" dirty="0" err="1"/>
              <a:t>keanggotaan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894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6DE8D4-37E5-47F5-AF92-6F4EDF2C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 - </a:t>
            </a:r>
            <a:r>
              <a:rPr lang="en-US" i="1" dirty="0"/>
              <a:t>Arithmetic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7A5D19C5-F5B1-40A1-8428-6967C4202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426" y="1932174"/>
            <a:ext cx="2772095" cy="8469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Python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i="1" dirty="0"/>
              <a:t>library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matematika</a:t>
            </a:r>
            <a:r>
              <a:rPr lang="en-US" dirty="0"/>
              <a:t> yang </a:t>
            </a:r>
            <a:r>
              <a:rPr lang="en-US" dirty="0" err="1"/>
              <a:t>kompleks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C10C14D1-0F6D-453A-8436-780EA3FD3A5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46634" y="1690689"/>
          <a:ext cx="5975318" cy="4645347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99856">
                  <a:extLst>
                    <a:ext uri="{9D8B030D-6E8A-4147-A177-3AD203B41FA5}">
                      <a16:colId xmlns="" xmlns:a16="http://schemas.microsoft.com/office/drawing/2014/main" val="4115948729"/>
                    </a:ext>
                  </a:extLst>
                </a:gridCol>
                <a:gridCol w="3488796">
                  <a:extLst>
                    <a:ext uri="{9D8B030D-6E8A-4147-A177-3AD203B41FA5}">
                      <a16:colId xmlns="" xmlns:a16="http://schemas.microsoft.com/office/drawing/2014/main" val="3659813212"/>
                    </a:ext>
                  </a:extLst>
                </a:gridCol>
                <a:gridCol w="1486666">
                  <a:extLst>
                    <a:ext uri="{9D8B030D-6E8A-4147-A177-3AD203B41FA5}">
                      <a16:colId xmlns="" xmlns:a16="http://schemas.microsoft.com/office/drawing/2014/main" val="3746581354"/>
                    </a:ext>
                  </a:extLst>
                </a:gridCol>
              </a:tblGrid>
              <a:tr h="60613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Operator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Nama dan </a:t>
                      </a:r>
                      <a:r>
                        <a:rPr lang="en-US" sz="1800" b="1" dirty="0" err="1">
                          <a:effectLst/>
                        </a:rPr>
                        <a:t>Fungsi</a:t>
                      </a:r>
                      <a:endParaRPr lang="en-US" sz="1800" b="1" dirty="0">
                        <a:effectLst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Contoh</a:t>
                      </a:r>
                      <a:endParaRPr lang="en-US" sz="1800" b="1" dirty="0">
                        <a:effectLst/>
                      </a:endParaRP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="" xmlns:a16="http://schemas.microsoft.com/office/drawing/2014/main" val="2374649816"/>
                  </a:ext>
                </a:extLst>
              </a:tr>
              <a:tr h="6140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+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Penjumlahan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menjumlahkan</a:t>
                      </a:r>
                      <a:r>
                        <a:rPr lang="en-US" sz="1600" dirty="0"/>
                        <a:t> 2 </a:t>
                      </a:r>
                      <a:r>
                        <a:rPr lang="en-US" sz="1600" dirty="0" err="1"/>
                        <a:t>buah</a:t>
                      </a:r>
                      <a:r>
                        <a:rPr lang="en-US" sz="1600" dirty="0"/>
                        <a:t> operand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+ y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="" xmlns:a16="http://schemas.microsoft.com/office/drawing/2014/main" val="768741473"/>
                  </a:ext>
                </a:extLst>
              </a:tr>
              <a:tr h="614029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–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Pengurangan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mengurangkan</a:t>
                      </a:r>
                      <a:r>
                        <a:rPr lang="en-US" sz="1600" dirty="0"/>
                        <a:t> 2 </a:t>
                      </a:r>
                      <a:r>
                        <a:rPr lang="en-US" sz="1600" dirty="0" err="1"/>
                        <a:t>buah</a:t>
                      </a:r>
                      <a:r>
                        <a:rPr lang="en-US" sz="1600" dirty="0"/>
                        <a:t> operand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– y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="" xmlns:a16="http://schemas.microsoft.com/office/drawing/2014/main" val="2910235828"/>
                  </a:ext>
                </a:extLst>
              </a:tr>
              <a:tr h="54642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*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Perkalian, mengalikan 2 buah operand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* y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="" xmlns:a16="http://schemas.microsoft.com/office/drawing/2014/main" val="1714491736"/>
                  </a:ext>
                </a:extLst>
              </a:tr>
              <a:tr h="54642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/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Pembagian, membagi 2 buah operand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/ y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="" xmlns:a16="http://schemas.microsoft.com/office/drawing/2014/main" val="2845067234"/>
                  </a:ext>
                </a:extLst>
              </a:tr>
              <a:tr h="54642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**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Pemangkatan, memangkatkan bilangan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**y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="" xmlns:a16="http://schemas.microsoft.com/office/drawing/2014/main" val="742835913"/>
                  </a:ext>
                </a:extLst>
              </a:tr>
              <a:tr h="614029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//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Pembagian bulat, menghasilkan hasil bagi tanpa koma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x // y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="" xmlns:a16="http://schemas.microsoft.com/office/drawing/2014/main" val="3523505177"/>
                  </a:ext>
                </a:extLst>
              </a:tr>
              <a:tr h="54642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%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Modulus, </a:t>
                      </a:r>
                      <a:r>
                        <a:rPr lang="en-US" sz="1600" dirty="0" err="1"/>
                        <a:t>menghasilkan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sisa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pembagian</a:t>
                      </a:r>
                      <a:r>
                        <a:rPr lang="en-US" sz="1600" dirty="0"/>
                        <a:t> 2 </a:t>
                      </a:r>
                      <a:r>
                        <a:rPr lang="en-US" sz="1600" dirty="0" err="1"/>
                        <a:t>bilangan</a:t>
                      </a:r>
                      <a:endParaRPr lang="en-US" sz="160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x % y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="" xmlns:a16="http://schemas.microsoft.com/office/drawing/2014/main" val="792776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46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6DE8D4-37E5-47F5-AF92-6F4EDF2C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 - </a:t>
            </a:r>
            <a:r>
              <a:rPr lang="en-US" i="1" dirty="0"/>
              <a:t>Comparison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AF4BE375-DF3C-42E4-B2DF-14D77C604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73" y="2271848"/>
            <a:ext cx="2363037" cy="23143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/>
              <a:t>Membandingkan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</a:t>
            </a:r>
            <a:r>
              <a:rPr lang="en-US" sz="2400" dirty="0" err="1"/>
              <a:t>lainnya</a:t>
            </a:r>
            <a:r>
              <a:rPr lang="en-US" sz="2400" dirty="0"/>
              <a:t> dan </a:t>
            </a:r>
            <a:r>
              <a:rPr lang="en-US" sz="2400" dirty="0" err="1"/>
              <a:t>menampilakan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</a:t>
            </a:r>
            <a:r>
              <a:rPr lang="en-US" sz="2400" dirty="0" err="1"/>
              <a:t>perbandingan</a:t>
            </a:r>
            <a:r>
              <a:rPr lang="en-US" sz="2400" dirty="0"/>
              <a:t> (True dan False)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5BA84EC9-5533-4B55-8C4D-F1C2C02707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97572" y="1581982"/>
          <a:ext cx="6005454" cy="509923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09349">
                  <a:extLst>
                    <a:ext uri="{9D8B030D-6E8A-4147-A177-3AD203B41FA5}">
                      <a16:colId xmlns="" xmlns:a16="http://schemas.microsoft.com/office/drawing/2014/main" val="2106118603"/>
                    </a:ext>
                  </a:extLst>
                </a:gridCol>
                <a:gridCol w="3472665">
                  <a:extLst>
                    <a:ext uri="{9D8B030D-6E8A-4147-A177-3AD203B41FA5}">
                      <a16:colId xmlns="" xmlns:a16="http://schemas.microsoft.com/office/drawing/2014/main" val="220067177"/>
                    </a:ext>
                  </a:extLst>
                </a:gridCol>
                <a:gridCol w="1323440">
                  <a:extLst>
                    <a:ext uri="{9D8B030D-6E8A-4147-A177-3AD203B41FA5}">
                      <a16:colId xmlns="" xmlns:a16="http://schemas.microsoft.com/office/drawing/2014/main" val="3670261569"/>
                    </a:ext>
                  </a:extLst>
                </a:gridCol>
              </a:tblGrid>
              <a:tr h="21823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Operator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Nama dan </a:t>
                      </a:r>
                      <a:r>
                        <a:rPr lang="en-US" sz="2000" b="1" dirty="0" err="1"/>
                        <a:t>Fungsi</a:t>
                      </a:r>
                      <a:endParaRPr lang="en-US" sz="2000" b="1" dirty="0"/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Contoh</a:t>
                      </a:r>
                      <a:endParaRPr lang="en-US" sz="2000" b="1" dirty="0"/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="" xmlns:a16="http://schemas.microsoft.com/office/drawing/2014/main" val="454475046"/>
                  </a:ext>
                </a:extLst>
              </a:tr>
              <a:tr h="7092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&gt;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Lebih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besar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dari</a:t>
                      </a:r>
                      <a:r>
                        <a:rPr lang="en-US" sz="1400" dirty="0"/>
                        <a:t> – </a:t>
                      </a:r>
                      <a:r>
                        <a:rPr lang="en-US" sz="1400" dirty="0" err="1"/>
                        <a:t>Hasilnya</a:t>
                      </a:r>
                      <a:r>
                        <a:rPr lang="en-US" sz="1400" dirty="0"/>
                        <a:t> True </a:t>
                      </a:r>
                      <a:r>
                        <a:rPr lang="en-US" sz="1400" dirty="0" err="1"/>
                        <a:t>jika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nilai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sebelah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kiri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lebih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besar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dari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nilai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sebelah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kanan</a:t>
                      </a:r>
                      <a:endParaRPr lang="en-US" sz="1400" dirty="0"/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x &gt; y</a:t>
                      </a: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="" xmlns:a16="http://schemas.microsoft.com/office/drawing/2014/main" val="3324205031"/>
                  </a:ext>
                </a:extLst>
              </a:tr>
              <a:tr h="70926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&lt;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Lebih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kecil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dari</a:t>
                      </a:r>
                      <a:r>
                        <a:rPr lang="en-US" sz="1400" dirty="0"/>
                        <a:t> – </a:t>
                      </a:r>
                      <a:r>
                        <a:rPr lang="en-US" sz="1400" dirty="0" err="1"/>
                        <a:t>Hasilnya</a:t>
                      </a:r>
                      <a:r>
                        <a:rPr lang="en-US" sz="1400" dirty="0"/>
                        <a:t> True </a:t>
                      </a:r>
                      <a:r>
                        <a:rPr lang="en-US" sz="1400" dirty="0" err="1"/>
                        <a:t>jika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nilai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sebelah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kiri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lebih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kecil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dari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nilai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sebelah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kanan</a:t>
                      </a:r>
                      <a:endParaRPr lang="en-US" sz="1400" dirty="0"/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x &lt; y</a:t>
                      </a: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="" xmlns:a16="http://schemas.microsoft.com/office/drawing/2014/main" val="3799689114"/>
                  </a:ext>
                </a:extLst>
              </a:tr>
              <a:tr h="70926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==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Sama dengan – Hasilnya True jika nilai sebelah kiri sama dengan nilai sebelah kanan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x == y</a:t>
                      </a: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="" xmlns:a16="http://schemas.microsoft.com/office/drawing/2014/main" val="127289729"/>
                  </a:ext>
                </a:extLst>
              </a:tr>
              <a:tr h="8729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!=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Tidak sama dengan – Hasilnya True jika nilai sebelah kiri tidak sama dengan nilai sebelah kanan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x != y</a:t>
                      </a: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="" xmlns:a16="http://schemas.microsoft.com/office/drawing/2014/main" val="511650483"/>
                  </a:ext>
                </a:extLst>
              </a:tr>
              <a:tr h="8729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&gt;=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Lebih besar atau sama dengan – Hasilnya True jika nilai sebelah kiri lebih besar atau sama dengan nilai sebelah kanan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x &gt;= y</a:t>
                      </a: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="" xmlns:a16="http://schemas.microsoft.com/office/drawing/2014/main" val="4042780694"/>
                  </a:ext>
                </a:extLst>
              </a:tr>
              <a:tr h="8729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&lt;=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Lebih kecil atau sama dengan – Hasilnya True jika nilai sebelah kiri lebih kecil atau sama dengan nilai sebelah kanan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x &lt;= y</a:t>
                      </a: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="" xmlns:a16="http://schemas.microsoft.com/office/drawing/2014/main" val="3355159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3118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6DE8D4-37E5-47F5-AF92-6F4EDF2C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 – </a:t>
            </a:r>
            <a:r>
              <a:rPr lang="en-US" i="1" dirty="0"/>
              <a:t>Assignment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1304B10B-35FC-416A-ACF7-A296A85D5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60" y="2501955"/>
            <a:ext cx="2723105" cy="18540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Operator </a:t>
            </a:r>
            <a:r>
              <a:rPr lang="en-US" i="1" dirty="0" smtClean="0"/>
              <a:t>assignment </a:t>
            </a:r>
            <a:r>
              <a:rPr lang="en-US" dirty="0" err="1" smtClean="0"/>
              <a:t>menempatkan</a:t>
            </a:r>
            <a:r>
              <a:rPr lang="en-US" dirty="0" smtClean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 </a:t>
            </a:r>
            <a:r>
              <a:rPr lang="en-US" dirty="0" smtClean="0"/>
              <a:t>variable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C06413D2-643C-406E-879A-B4ED69F096F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8459" y="1577240"/>
          <a:ext cx="5557864" cy="492603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068058">
                  <a:extLst>
                    <a:ext uri="{9D8B030D-6E8A-4147-A177-3AD203B41FA5}">
                      <a16:colId xmlns="" xmlns:a16="http://schemas.microsoft.com/office/drawing/2014/main" val="1931063891"/>
                    </a:ext>
                  </a:extLst>
                </a:gridCol>
                <a:gridCol w="2547991">
                  <a:extLst>
                    <a:ext uri="{9D8B030D-6E8A-4147-A177-3AD203B41FA5}">
                      <a16:colId xmlns="" xmlns:a16="http://schemas.microsoft.com/office/drawing/2014/main" val="498733551"/>
                    </a:ext>
                  </a:extLst>
                </a:gridCol>
                <a:gridCol w="1941815">
                  <a:extLst>
                    <a:ext uri="{9D8B030D-6E8A-4147-A177-3AD203B41FA5}">
                      <a16:colId xmlns="" xmlns:a16="http://schemas.microsoft.com/office/drawing/2014/main" val="1438468535"/>
                    </a:ext>
                  </a:extLst>
                </a:gridCol>
              </a:tblGrid>
              <a:tr h="8716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Operator</a:t>
                      </a:r>
                    </a:p>
                  </a:txBody>
                  <a:tcPr marL="34534" marR="34534" marT="17267" marB="172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Penjelasan</a:t>
                      </a:r>
                      <a:endParaRPr lang="en-US" sz="1800" b="1" dirty="0"/>
                    </a:p>
                  </a:txBody>
                  <a:tcPr marL="34534" marR="34534" marT="17267" marB="172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Contoh</a:t>
                      </a:r>
                      <a:endParaRPr lang="en-US" sz="1800" b="1" dirty="0"/>
                    </a:p>
                  </a:txBody>
                  <a:tcPr marL="34534" marR="34534" marT="17267" marB="17267" anchor="ctr"/>
                </a:tc>
                <a:extLst>
                  <a:ext uri="{0D108BD9-81ED-4DB2-BD59-A6C34878D82A}">
                    <a16:rowId xmlns="" xmlns:a16="http://schemas.microsoft.com/office/drawing/2014/main" val="312492457"/>
                  </a:ext>
                </a:extLst>
              </a:tr>
              <a:tr h="37808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=</a:t>
                      </a:r>
                    </a:p>
                  </a:txBody>
                  <a:tcPr marL="34534" marR="34534" marT="17267" marB="17267"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Menugaskan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nilai</a:t>
                      </a:r>
                      <a:r>
                        <a:rPr lang="en-US" sz="1100" dirty="0"/>
                        <a:t> yang </a:t>
                      </a:r>
                      <a:r>
                        <a:rPr lang="en-US" sz="1100" dirty="0" err="1"/>
                        <a:t>ada</a:t>
                      </a:r>
                      <a:r>
                        <a:rPr lang="en-US" sz="1100" dirty="0"/>
                        <a:t> di </a:t>
                      </a:r>
                      <a:r>
                        <a:rPr lang="en-US" sz="1100" dirty="0" err="1"/>
                        <a:t>kanan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ke</a:t>
                      </a:r>
                      <a:r>
                        <a:rPr lang="en-US" sz="1100" dirty="0"/>
                        <a:t> operand yang </a:t>
                      </a:r>
                      <a:r>
                        <a:rPr lang="en-US" sz="1100" dirty="0" err="1"/>
                        <a:t>ada</a:t>
                      </a:r>
                      <a:r>
                        <a:rPr lang="en-US" sz="1100" dirty="0"/>
                        <a:t> di </a:t>
                      </a:r>
                      <a:r>
                        <a:rPr lang="en-US" sz="1100" dirty="0" err="1"/>
                        <a:t>sebelah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kiri</a:t>
                      </a:r>
                      <a:endParaRPr lang="en-US" sz="1100" dirty="0"/>
                    </a:p>
                  </a:txBody>
                  <a:tcPr marL="34534" marR="34534" marT="17267" marB="1726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 = a + b </a:t>
                      </a:r>
                      <a:r>
                        <a:rPr lang="en-US" sz="1100" dirty="0" err="1"/>
                        <a:t>menugaskan</a:t>
                      </a:r>
                      <a:r>
                        <a:rPr lang="en-US" sz="1100" dirty="0"/>
                        <a:t> a + b </a:t>
                      </a:r>
                      <a:r>
                        <a:rPr lang="en-US" sz="1100" dirty="0" err="1"/>
                        <a:t>ke</a:t>
                      </a:r>
                      <a:r>
                        <a:rPr lang="en-US" sz="1100" dirty="0"/>
                        <a:t> c</a:t>
                      </a:r>
                    </a:p>
                  </a:txBody>
                  <a:tcPr marL="34534" marR="34534" marT="17267" marB="17267" anchor="ctr"/>
                </a:tc>
                <a:extLst>
                  <a:ext uri="{0D108BD9-81ED-4DB2-BD59-A6C34878D82A}">
                    <a16:rowId xmlns="" xmlns:a16="http://schemas.microsoft.com/office/drawing/2014/main" val="90466658"/>
                  </a:ext>
                </a:extLst>
              </a:tr>
              <a:tr h="60558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+=</a:t>
                      </a:r>
                    </a:p>
                  </a:txBody>
                  <a:tcPr marL="34534" marR="34534" marT="17267" marB="17267" anchor="ctr"/>
                </a:tc>
                <a:tc>
                  <a:txBody>
                    <a:bodyPr/>
                    <a:lstStyle/>
                    <a:p>
                      <a:r>
                        <a:rPr lang="nn-NO" sz="1100" dirty="0"/>
                        <a:t>Menambahkan operand yang di kanan dengan operand yang ada di kiri dan hasilnya di tugaskan ke operand yang di kiri</a:t>
                      </a:r>
                    </a:p>
                  </a:txBody>
                  <a:tcPr marL="34534" marR="34534" marT="17267" marB="17267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 += a sama dengan c = c + a</a:t>
                      </a:r>
                    </a:p>
                  </a:txBody>
                  <a:tcPr marL="34534" marR="34534" marT="17267" marB="17267" anchor="ctr"/>
                </a:tc>
                <a:extLst>
                  <a:ext uri="{0D108BD9-81ED-4DB2-BD59-A6C34878D82A}">
                    <a16:rowId xmlns="" xmlns:a16="http://schemas.microsoft.com/office/drawing/2014/main" val="2187837224"/>
                  </a:ext>
                </a:extLst>
              </a:tr>
              <a:tr h="60558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-=</a:t>
                      </a:r>
                    </a:p>
                  </a:txBody>
                  <a:tcPr marL="34534" marR="34534" marT="17267" marB="17267" anchor="ctr"/>
                </a:tc>
                <a:tc>
                  <a:txBody>
                    <a:bodyPr/>
                    <a:lstStyle/>
                    <a:p>
                      <a:r>
                        <a:rPr lang="nn-NO" sz="1100"/>
                        <a:t>Mengurangi operand yang di kanan dengan operand yang ada di kiri dan hasilnya di tugaskan ke operand yang di kiri</a:t>
                      </a:r>
                    </a:p>
                  </a:txBody>
                  <a:tcPr marL="34534" marR="34534" marT="17267" marB="17267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 -= a sama dengan c = c + a</a:t>
                      </a:r>
                    </a:p>
                  </a:txBody>
                  <a:tcPr marL="34534" marR="34534" marT="17267" marB="17267" anchor="ctr"/>
                </a:tc>
                <a:extLst>
                  <a:ext uri="{0D108BD9-81ED-4DB2-BD59-A6C34878D82A}">
                    <a16:rowId xmlns="" xmlns:a16="http://schemas.microsoft.com/office/drawing/2014/main" val="4120795163"/>
                  </a:ext>
                </a:extLst>
              </a:tr>
              <a:tr h="60558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*=</a:t>
                      </a:r>
                    </a:p>
                  </a:txBody>
                  <a:tcPr marL="34534" marR="34534" marT="17267" marB="17267" anchor="ctr"/>
                </a:tc>
                <a:tc>
                  <a:txBody>
                    <a:bodyPr/>
                    <a:lstStyle/>
                    <a:p>
                      <a:r>
                        <a:rPr lang="nn-NO" sz="1100"/>
                        <a:t>Mengalikan operand yang di kanan dengan operand yang ada di kiri dan hasilnya di tugaskan ke operand yang di kiri</a:t>
                      </a:r>
                    </a:p>
                  </a:txBody>
                  <a:tcPr marL="34534" marR="34534" marT="17267" marB="17267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 *= a sama dengan c = c * a</a:t>
                      </a:r>
                    </a:p>
                  </a:txBody>
                  <a:tcPr marL="34534" marR="34534" marT="17267" marB="17267" anchor="ctr"/>
                </a:tc>
                <a:extLst>
                  <a:ext uri="{0D108BD9-81ED-4DB2-BD59-A6C34878D82A}">
                    <a16:rowId xmlns="" xmlns:a16="http://schemas.microsoft.com/office/drawing/2014/main" val="4136129494"/>
                  </a:ext>
                </a:extLst>
              </a:tr>
              <a:tr h="60558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/=</a:t>
                      </a:r>
                    </a:p>
                  </a:txBody>
                  <a:tcPr marL="34534" marR="34534" marT="17267" marB="17267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Membagi operand yang di kanan dengan operand yang ada di kiri dan hasilnya di tugaskan ke operand yang di kiri</a:t>
                      </a:r>
                    </a:p>
                  </a:txBody>
                  <a:tcPr marL="34534" marR="34534" marT="17267" marB="17267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 /= a sama dengan c = c * a</a:t>
                      </a:r>
                    </a:p>
                  </a:txBody>
                  <a:tcPr marL="34534" marR="34534" marT="17267" marB="17267" anchor="ctr"/>
                </a:tc>
                <a:extLst>
                  <a:ext uri="{0D108BD9-81ED-4DB2-BD59-A6C34878D82A}">
                    <a16:rowId xmlns="" xmlns:a16="http://schemas.microsoft.com/office/drawing/2014/main" val="218885445"/>
                  </a:ext>
                </a:extLst>
              </a:tr>
              <a:tr h="60558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**=</a:t>
                      </a:r>
                    </a:p>
                  </a:txBody>
                  <a:tcPr marL="34534" marR="34534" marT="17267" marB="17267" anchor="ctr"/>
                </a:tc>
                <a:tc>
                  <a:txBody>
                    <a:bodyPr/>
                    <a:lstStyle/>
                    <a:p>
                      <a:r>
                        <a:rPr lang="nn-NO" sz="1100"/>
                        <a:t>Memangkatkan operand yang di kanan dengan operand yang ada di kiri dan hasilnya ditugaskan ke operand yang di kiri</a:t>
                      </a:r>
                    </a:p>
                  </a:txBody>
                  <a:tcPr marL="34534" marR="34534" marT="17267" marB="17267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 **= a sama dengan c = c ** a</a:t>
                      </a:r>
                    </a:p>
                  </a:txBody>
                  <a:tcPr marL="34534" marR="34534" marT="17267" marB="17267" anchor="ctr"/>
                </a:tc>
                <a:extLst>
                  <a:ext uri="{0D108BD9-81ED-4DB2-BD59-A6C34878D82A}">
                    <a16:rowId xmlns="" xmlns:a16="http://schemas.microsoft.com/office/drawing/2014/main" val="3052726404"/>
                  </a:ext>
                </a:extLst>
              </a:tr>
              <a:tr h="60558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//=</a:t>
                      </a:r>
                    </a:p>
                  </a:txBody>
                  <a:tcPr marL="34534" marR="34534" marT="17267" marB="17267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Melakukan pembagian bulat operand di kanan terhadap operand di kiri dan hasilnya disimpan di operand yang di kiri</a:t>
                      </a:r>
                    </a:p>
                  </a:txBody>
                  <a:tcPr marL="34534" marR="34534" marT="17267" marB="17267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 //= a sama dengan c = c // a</a:t>
                      </a:r>
                    </a:p>
                  </a:txBody>
                  <a:tcPr marL="34534" marR="34534" marT="17267" marB="17267" anchor="ctr"/>
                </a:tc>
                <a:extLst>
                  <a:ext uri="{0D108BD9-81ED-4DB2-BD59-A6C34878D82A}">
                    <a16:rowId xmlns="" xmlns:a16="http://schemas.microsoft.com/office/drawing/2014/main" val="3675860404"/>
                  </a:ext>
                </a:extLst>
              </a:tr>
              <a:tr h="60558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%=</a:t>
                      </a:r>
                    </a:p>
                  </a:txBody>
                  <a:tcPr marL="34534" marR="34534" marT="17267" marB="17267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Melakukan operasi sisa bagi operand di kanan dengan operand di kiri dan hasilnya di simpan di operand yang di kiri</a:t>
                      </a:r>
                    </a:p>
                  </a:txBody>
                  <a:tcPr marL="34534" marR="34534" marT="17267" marB="17267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 %= a </a:t>
                      </a:r>
                      <a:r>
                        <a:rPr lang="en-US" sz="1100" dirty="0" err="1"/>
                        <a:t>sama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dengan</a:t>
                      </a:r>
                      <a:r>
                        <a:rPr lang="en-US" sz="1100" dirty="0"/>
                        <a:t> c = c % a</a:t>
                      </a:r>
                    </a:p>
                  </a:txBody>
                  <a:tcPr marL="34534" marR="34534" marT="17267" marB="17267" anchor="ctr"/>
                </a:tc>
                <a:extLst>
                  <a:ext uri="{0D108BD9-81ED-4DB2-BD59-A6C34878D82A}">
                    <a16:rowId xmlns="" xmlns:a16="http://schemas.microsoft.com/office/drawing/2014/main" val="356211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3647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6DE8D4-37E5-47F5-AF92-6F4EDF2C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 – </a:t>
            </a:r>
            <a:r>
              <a:rPr lang="en-US" i="1" dirty="0"/>
              <a:t>Logical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1304B10B-35FC-416A-ACF7-A296A85D5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60" y="2501955"/>
            <a:ext cx="2723105" cy="18540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Operator </a:t>
            </a:r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operator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 smtClean="0"/>
              <a:t>logika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9C0171D1-7D16-424C-B700-753BB2EEFDE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16264" y="1890445"/>
          <a:ext cx="5927736" cy="366532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32446">
                  <a:extLst>
                    <a:ext uri="{9D8B030D-6E8A-4147-A177-3AD203B41FA5}">
                      <a16:colId xmlns="" xmlns:a16="http://schemas.microsoft.com/office/drawing/2014/main" val="3979969705"/>
                    </a:ext>
                  </a:extLst>
                </a:gridCol>
                <a:gridCol w="3308279">
                  <a:extLst>
                    <a:ext uri="{9D8B030D-6E8A-4147-A177-3AD203B41FA5}">
                      <a16:colId xmlns="" xmlns:a16="http://schemas.microsoft.com/office/drawing/2014/main" val="2170694583"/>
                    </a:ext>
                  </a:extLst>
                </a:gridCol>
                <a:gridCol w="1387011">
                  <a:extLst>
                    <a:ext uri="{9D8B030D-6E8A-4147-A177-3AD203B41FA5}">
                      <a16:colId xmlns="" xmlns:a16="http://schemas.microsoft.com/office/drawing/2014/main" val="860769051"/>
                    </a:ext>
                  </a:extLst>
                </a:gridCol>
              </a:tblGrid>
              <a:tr h="43121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Penjelasan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Contoh</a:t>
                      </a:r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44098098"/>
                  </a:ext>
                </a:extLst>
              </a:tr>
              <a:tr h="107803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Hasilnya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adalah</a:t>
                      </a:r>
                      <a:r>
                        <a:rPr lang="en-US" sz="2000" dirty="0"/>
                        <a:t> True </a:t>
                      </a:r>
                      <a:r>
                        <a:rPr lang="en-US" sz="2000" dirty="0" err="1"/>
                        <a:t>jika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kedua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operandnya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bernilai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benar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x and 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9828588"/>
                  </a:ext>
                </a:extLst>
              </a:tr>
              <a:tr h="107803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Hasilnya adalah True jika salah satu atau kedua operandnya bernilai benar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x or 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65207976"/>
                  </a:ext>
                </a:extLst>
              </a:tr>
              <a:tr h="107803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Hasilnya adalah True jika operandnya bernilai salah (kebalikan nilai)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not 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39766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8866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6DE8D4-37E5-47F5-AF92-6F4EDF2C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 – </a:t>
            </a:r>
            <a:r>
              <a:rPr lang="en-US" i="1" dirty="0" smtClean="0"/>
              <a:t>Bitwise</a:t>
            </a:r>
            <a:endParaRPr lang="en-US" i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1304B10B-35FC-416A-ACF7-A296A85D5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60" y="1914126"/>
            <a:ext cx="2723105" cy="3616547"/>
          </a:xfrm>
        </p:spPr>
        <p:txBody>
          <a:bodyPr>
            <a:noAutofit/>
          </a:bodyPr>
          <a:lstStyle/>
          <a:p>
            <a:r>
              <a:rPr lang="en-US" sz="1800" dirty="0"/>
              <a:t>Operator bitwise </a:t>
            </a:r>
            <a:r>
              <a:rPr lang="en-US" sz="1800" dirty="0" err="1"/>
              <a:t>adalah</a:t>
            </a:r>
            <a:r>
              <a:rPr lang="en-US" sz="1800" dirty="0"/>
              <a:t> operator yang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operasi</a:t>
            </a:r>
            <a:r>
              <a:rPr lang="en-US" sz="1800" dirty="0"/>
              <a:t> bit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smtClean="0"/>
              <a:t>operand</a:t>
            </a:r>
            <a:endParaRPr lang="en-US" sz="1800" dirty="0"/>
          </a:p>
          <a:p>
            <a:r>
              <a:rPr lang="en-US" sz="1800" dirty="0"/>
              <a:t>Operator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beroperasi</a:t>
            </a:r>
            <a:r>
              <a:rPr lang="en-US" sz="1800" dirty="0"/>
              <a:t> bit per bit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 smtClean="0"/>
              <a:t>namanya</a:t>
            </a:r>
            <a:endParaRPr lang="en-US" sz="1800" dirty="0"/>
          </a:p>
          <a:p>
            <a:r>
              <a:rPr lang="en-US" sz="1800" dirty="0" err="1"/>
              <a:t>Sebagai</a:t>
            </a:r>
            <a:r>
              <a:rPr lang="en-US" sz="1800" dirty="0"/>
              <a:t> </a:t>
            </a:r>
            <a:r>
              <a:rPr lang="en-US" sz="1800" dirty="0" err="1"/>
              <a:t>misal</a:t>
            </a:r>
            <a:r>
              <a:rPr lang="en-US" sz="1800" dirty="0"/>
              <a:t>, </a:t>
            </a:r>
            <a:r>
              <a:rPr lang="en-US" sz="1800" dirty="0" err="1" smtClean="0"/>
              <a:t>angka</a:t>
            </a:r>
            <a:r>
              <a:rPr lang="en-US" sz="1800" dirty="0" smtClean="0"/>
              <a:t> </a:t>
            </a:r>
            <a:r>
              <a:rPr lang="en-US" sz="1800" dirty="0"/>
              <a:t>2 </a:t>
            </a:r>
            <a:r>
              <a:rPr lang="en-US" sz="1800" dirty="0" err="1"/>
              <a:t>dalam</a:t>
            </a:r>
            <a:r>
              <a:rPr lang="en-US" sz="1800" dirty="0"/>
              <a:t> bit </a:t>
            </a:r>
            <a:r>
              <a:rPr lang="en-US" sz="1800" dirty="0" err="1"/>
              <a:t>ditulis</a:t>
            </a:r>
            <a:r>
              <a:rPr lang="en-US" sz="1800" dirty="0"/>
              <a:t> 10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notasi</a:t>
            </a:r>
            <a:r>
              <a:rPr lang="en-US" sz="1800" dirty="0"/>
              <a:t> </a:t>
            </a:r>
            <a:r>
              <a:rPr lang="en-US" sz="1800" dirty="0" err="1"/>
              <a:t>biner</a:t>
            </a:r>
            <a:r>
              <a:rPr lang="en-US" sz="1800" dirty="0"/>
              <a:t> dan </a:t>
            </a:r>
            <a:r>
              <a:rPr lang="en-US" sz="1800" dirty="0" err="1"/>
              <a:t>angka</a:t>
            </a:r>
            <a:r>
              <a:rPr lang="en-US" sz="1800" dirty="0"/>
              <a:t> 7 </a:t>
            </a:r>
            <a:r>
              <a:rPr lang="en-US" sz="1800" dirty="0" err="1"/>
              <a:t>ditulis</a:t>
            </a:r>
            <a:r>
              <a:rPr lang="en-US" sz="1800" dirty="0"/>
              <a:t> 111</a:t>
            </a:r>
          </a:p>
          <a:p>
            <a:r>
              <a:rPr lang="it-IT" sz="1800" dirty="0"/>
              <a:t>Pada tabel di bawah ini, misalkan x = 10 (0000 1010) dalam biner dan y = 4 (0000 0100) dalam biner</a:t>
            </a:r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211DB8BA-710A-4C80-8926-CFA8BC38B0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16265" y="2122204"/>
          <a:ext cx="5763348" cy="4290973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058418">
                  <a:extLst>
                    <a:ext uri="{9D8B030D-6E8A-4147-A177-3AD203B41FA5}">
                      <a16:colId xmlns="" xmlns:a16="http://schemas.microsoft.com/office/drawing/2014/main" val="2746724138"/>
                    </a:ext>
                  </a:extLst>
                </a:gridCol>
                <a:gridCol w="1778085">
                  <a:extLst>
                    <a:ext uri="{9D8B030D-6E8A-4147-A177-3AD203B41FA5}">
                      <a16:colId xmlns="" xmlns:a16="http://schemas.microsoft.com/office/drawing/2014/main" val="460633950"/>
                    </a:ext>
                  </a:extLst>
                </a:gridCol>
                <a:gridCol w="2926845">
                  <a:extLst>
                    <a:ext uri="{9D8B030D-6E8A-4147-A177-3AD203B41FA5}">
                      <a16:colId xmlns="" xmlns:a16="http://schemas.microsoft.com/office/drawing/2014/main" val="2859345648"/>
                    </a:ext>
                  </a:extLst>
                </a:gridCol>
              </a:tblGrid>
              <a:tr h="51494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Nama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Contoh</a:t>
                      </a:r>
                      <a:endParaRPr 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40060482"/>
                  </a:ext>
                </a:extLst>
              </a:tr>
              <a:tr h="62719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&amp;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Bitwise 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/>
                        <a:t>x&amp; y = 0 (0000 0000)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60863635"/>
                  </a:ext>
                </a:extLst>
              </a:tr>
              <a:tr h="62719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|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Bitwise 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/>
                        <a:t>x | y = 14 (0000 1110)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09459987"/>
                  </a:ext>
                </a:extLst>
              </a:tr>
              <a:tr h="62719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~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Bitwise 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~x = -11 (1111 0101)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57797349"/>
                  </a:ext>
                </a:extLst>
              </a:tr>
              <a:tr h="62719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^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Bitwise XOR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/>
                        <a:t>x ^ y = 14 (0000 1110)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53071136"/>
                  </a:ext>
                </a:extLst>
              </a:tr>
              <a:tr h="62719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&gt;&gt;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Bitwise right shift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x&gt;&gt; 2 = 2 (0000 0010)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40293326"/>
                  </a:ext>
                </a:extLst>
              </a:tr>
              <a:tr h="62719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&lt;&lt;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Bitwise left shift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x&lt;&lt; 2 = 40 (0010 1000)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91974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802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6DE8D4-37E5-47F5-AF92-6F4EDF2C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 – </a:t>
            </a:r>
            <a:r>
              <a:rPr lang="en-US" dirty="0" err="1"/>
              <a:t>Identitas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1304B10B-35FC-416A-ACF7-A296A85D5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92" y="2501955"/>
            <a:ext cx="2815573" cy="2285802"/>
          </a:xfrm>
        </p:spPr>
        <p:txBody>
          <a:bodyPr>
            <a:noAutofit/>
          </a:bodyPr>
          <a:lstStyle/>
          <a:p>
            <a:r>
              <a:rPr lang="en-US" sz="2400" dirty="0"/>
              <a:t>Operator </a:t>
            </a:r>
            <a:r>
              <a:rPr lang="en-US" sz="2400" dirty="0" err="1"/>
              <a:t>identitas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operator yang </a:t>
            </a:r>
            <a:r>
              <a:rPr lang="en-US" sz="2400" dirty="0" err="1"/>
              <a:t>memeriksa</a:t>
            </a:r>
            <a:r>
              <a:rPr lang="en-US" sz="2400" dirty="0"/>
              <a:t> </a:t>
            </a:r>
            <a:r>
              <a:rPr lang="en-US" sz="2400" dirty="0" err="1"/>
              <a:t>apakah</a:t>
            </a:r>
            <a:r>
              <a:rPr lang="en-US" sz="2400" dirty="0"/>
              <a:t> </a:t>
            </a:r>
            <a:r>
              <a:rPr lang="en-US" sz="2400" dirty="0" err="1"/>
              <a:t>dua</a:t>
            </a:r>
            <a:r>
              <a:rPr lang="en-US" sz="2400" dirty="0"/>
              <a:t> </a:t>
            </a:r>
            <a:r>
              <a:rPr lang="en-US" sz="2400" dirty="0" err="1"/>
              <a:t>buah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dirty="0" err="1" smtClean="0"/>
              <a:t>atau</a:t>
            </a:r>
            <a:r>
              <a:rPr lang="en-US" sz="2400" dirty="0" smtClean="0"/>
              <a:t> </a:t>
            </a:r>
            <a:r>
              <a:rPr lang="en-US" sz="2400" dirty="0" err="1" smtClean="0"/>
              <a:t>variabel</a:t>
            </a:r>
            <a:r>
              <a:rPr lang="en-US" sz="2400" dirty="0" smtClean="0"/>
              <a:t>) </a:t>
            </a:r>
            <a:r>
              <a:rPr lang="en-US" sz="2400" dirty="0" err="1"/>
              <a:t>berada</a:t>
            </a:r>
            <a:r>
              <a:rPr lang="en-US" sz="2400" dirty="0"/>
              <a:t> pada </a:t>
            </a:r>
            <a:r>
              <a:rPr lang="en-US" sz="2400" dirty="0" err="1"/>
              <a:t>lokasi</a:t>
            </a:r>
            <a:r>
              <a:rPr lang="en-US" sz="2400" dirty="0"/>
              <a:t> </a:t>
            </a:r>
            <a:r>
              <a:rPr lang="en-US" sz="2400" dirty="0" err="1"/>
              <a:t>memori</a:t>
            </a:r>
            <a:r>
              <a:rPr lang="en-US" sz="2400" dirty="0"/>
              <a:t> yang </a:t>
            </a:r>
            <a:r>
              <a:rPr lang="en-US" sz="2400" dirty="0" err="1" smtClean="0"/>
              <a:t>sama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F8C6CB40-C51F-4330-8886-31B203C404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2262" y="1690689"/>
          <a:ext cx="5646255" cy="368556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59190">
                  <a:extLst>
                    <a:ext uri="{9D8B030D-6E8A-4147-A177-3AD203B41FA5}">
                      <a16:colId xmlns="" xmlns:a16="http://schemas.microsoft.com/office/drawing/2014/main" val="1472971684"/>
                    </a:ext>
                  </a:extLst>
                </a:gridCol>
                <a:gridCol w="3134472">
                  <a:extLst>
                    <a:ext uri="{9D8B030D-6E8A-4147-A177-3AD203B41FA5}">
                      <a16:colId xmlns="" xmlns:a16="http://schemas.microsoft.com/office/drawing/2014/main" val="3285017963"/>
                    </a:ext>
                  </a:extLst>
                </a:gridCol>
                <a:gridCol w="1252593">
                  <a:extLst>
                    <a:ext uri="{9D8B030D-6E8A-4147-A177-3AD203B41FA5}">
                      <a16:colId xmlns="" xmlns:a16="http://schemas.microsoft.com/office/drawing/2014/main" val="3758361383"/>
                    </a:ext>
                  </a:extLst>
                </a:gridCol>
              </a:tblGrid>
              <a:tr h="64154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</a:rPr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effectLst/>
                        </a:rPr>
                        <a:t>Penjelasan</a:t>
                      </a:r>
                      <a:endParaRPr lang="en-US" sz="2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effectLst/>
                        </a:rPr>
                        <a:t>Contoh</a:t>
                      </a:r>
                      <a:endParaRPr lang="en-US" sz="20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71978899"/>
                  </a:ext>
                </a:extLst>
              </a:tr>
              <a:tr h="1364562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True jika kedua operand identik (menunjuk ke objek yang sama)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x is 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19317812"/>
                  </a:ext>
                </a:extLst>
              </a:tr>
              <a:tr h="1679461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is 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True jika kedua operand tidak identik (tidak merujuk ke objek yang sama)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x is not 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04162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915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6DE8D4-37E5-47F5-AF92-6F4EDF2C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 – Membership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1304B10B-35FC-416A-ACF7-A296A85D5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92" y="2501955"/>
            <a:ext cx="2815573" cy="2285802"/>
          </a:xfrm>
        </p:spPr>
        <p:txBody>
          <a:bodyPr>
            <a:noAutofit/>
          </a:bodyPr>
          <a:lstStyle/>
          <a:p>
            <a:r>
              <a:rPr lang="en-US" sz="2000" dirty="0"/>
              <a:t>Operator </a:t>
            </a:r>
            <a:r>
              <a:rPr lang="en-US" sz="2000" dirty="0" err="1"/>
              <a:t>keanggotaan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operator yang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memeriksa</a:t>
            </a:r>
            <a:r>
              <a:rPr lang="en-US" sz="2000" dirty="0"/>
              <a:t> </a:t>
            </a:r>
            <a:r>
              <a:rPr lang="en-US" sz="2000" dirty="0" err="1"/>
              <a:t>apakah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anggota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ditemukan</a:t>
            </a:r>
            <a:r>
              <a:rPr lang="en-US" sz="2000" dirty="0"/>
              <a:t> di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data (string, list, tuple, set, dan dictionary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9BCD437B-7CCA-468C-80DB-01AA38CF36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88477" y="1839074"/>
          <a:ext cx="5552781" cy="342841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04428">
                  <a:extLst>
                    <a:ext uri="{9D8B030D-6E8A-4147-A177-3AD203B41FA5}">
                      <a16:colId xmlns="" xmlns:a16="http://schemas.microsoft.com/office/drawing/2014/main" val="278249164"/>
                    </a:ext>
                  </a:extLst>
                </a:gridCol>
                <a:gridCol w="3312174">
                  <a:extLst>
                    <a:ext uri="{9D8B030D-6E8A-4147-A177-3AD203B41FA5}">
                      <a16:colId xmlns="" xmlns:a16="http://schemas.microsoft.com/office/drawing/2014/main" val="46299680"/>
                    </a:ext>
                  </a:extLst>
                </a:gridCol>
                <a:gridCol w="1036179">
                  <a:extLst>
                    <a:ext uri="{9D8B030D-6E8A-4147-A177-3AD203B41FA5}">
                      <a16:colId xmlns="" xmlns:a16="http://schemas.microsoft.com/office/drawing/2014/main" val="41250951"/>
                    </a:ext>
                  </a:extLst>
                </a:gridCol>
              </a:tblGrid>
              <a:tr h="67809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</a:rPr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Penjelasan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effectLst/>
                        </a:rPr>
                        <a:t>Contoh</a:t>
                      </a:r>
                      <a:endParaRPr lang="en-US" sz="20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29634200"/>
                  </a:ext>
                </a:extLst>
              </a:tr>
              <a:tr h="137516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True </a:t>
                      </a:r>
                      <a:r>
                        <a:rPr lang="en-US" dirty="0" err="1">
                          <a:effectLst/>
                        </a:rPr>
                        <a:t>jika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nilai</a:t>
                      </a:r>
                      <a:r>
                        <a:rPr lang="en-US" dirty="0">
                          <a:effectLst/>
                        </a:rPr>
                        <a:t>/</a:t>
                      </a:r>
                      <a:r>
                        <a:rPr lang="en-US" dirty="0" err="1">
                          <a:effectLst/>
                        </a:rPr>
                        <a:t>variabel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ditemukan</a:t>
                      </a:r>
                      <a:r>
                        <a:rPr lang="en-US" dirty="0">
                          <a:effectLst/>
                        </a:rPr>
                        <a:t> di </a:t>
                      </a:r>
                      <a:r>
                        <a:rPr lang="en-US" dirty="0" err="1">
                          <a:effectLst/>
                        </a:rPr>
                        <a:t>dalam</a:t>
                      </a:r>
                      <a:r>
                        <a:rPr lang="en-US" dirty="0">
                          <a:effectLst/>
                        </a:rPr>
                        <a:t>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 in 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01398329"/>
                  </a:ext>
                </a:extLst>
              </a:tr>
              <a:tr h="137516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not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True jika nilai/variabel tidak ada di dalam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 not in 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22340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568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142458"/>
            <a:ext cx="8515350" cy="677108"/>
          </a:xfrm>
        </p:spPr>
        <p:txBody>
          <a:bodyPr/>
          <a:lstStyle/>
          <a:p>
            <a:r>
              <a:rPr lang="id-ID" dirty="0" smtClean="0"/>
              <a:t>Buat SageMaker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5" y="1219199"/>
            <a:ext cx="8907235" cy="49577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 smtClean="0"/>
              <a:t>Klik “Roles”, klik “Create role” &gt; Klik “SageMaker”</a:t>
            </a:r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r>
              <a:rPr lang="id-ID" sz="1800" dirty="0" smtClean="0"/>
              <a:t>Klik “Next: Permissions” &gt; Klik “Next: Tags”</a:t>
            </a:r>
            <a:endParaRPr lang="id-ID" sz="1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37" y="1602803"/>
            <a:ext cx="3729363" cy="222518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20717" y="2707113"/>
            <a:ext cx="300363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Oval 12"/>
          <p:cNvSpPr/>
          <p:nvPr/>
        </p:nvSpPr>
        <p:spPr>
          <a:xfrm>
            <a:off x="1565694" y="3446253"/>
            <a:ext cx="609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58" y="1603613"/>
            <a:ext cx="3698883" cy="2207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676944" y="2691238"/>
            <a:ext cx="457200" cy="118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ight Arrow 10"/>
          <p:cNvSpPr/>
          <p:nvPr/>
        </p:nvSpPr>
        <p:spPr>
          <a:xfrm>
            <a:off x="4475493" y="2473944"/>
            <a:ext cx="397579" cy="345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17" y="4267200"/>
            <a:ext cx="3698883" cy="22070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3521529" y="6122834"/>
            <a:ext cx="676275" cy="3038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358" y="4267200"/>
            <a:ext cx="3698883" cy="2207000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4475493" y="5039041"/>
            <a:ext cx="397579" cy="345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Oval 16"/>
          <p:cNvSpPr/>
          <p:nvPr/>
        </p:nvSpPr>
        <p:spPr>
          <a:xfrm>
            <a:off x="7829666" y="6122834"/>
            <a:ext cx="676275" cy="3038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4821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6DE8D4-37E5-47F5-AF92-6F4EDF2CB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05" y="1047723"/>
            <a:ext cx="4138559" cy="951191"/>
          </a:xfrm>
        </p:spPr>
        <p:txBody>
          <a:bodyPr>
            <a:normAutofit fontScale="90000"/>
          </a:bodyPr>
          <a:lstStyle/>
          <a:p>
            <a:r>
              <a:rPr lang="en-US" dirty="0"/>
              <a:t>Operator Precedence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431B7E42-6E06-4230-9C39-F5E87A66D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252" y="2435869"/>
            <a:ext cx="2530445" cy="3260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bekerja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multiple operator, </a:t>
            </a:r>
            <a:r>
              <a:rPr lang="en-US" sz="2400" dirty="0" err="1"/>
              <a:t>penting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menentukan</a:t>
            </a:r>
            <a:r>
              <a:rPr lang="en-US" sz="2400" dirty="0"/>
              <a:t> operator mana yang </a:t>
            </a:r>
            <a:r>
              <a:rPr lang="en-US" sz="2400" dirty="0" err="1"/>
              <a:t>diproses</a:t>
            </a:r>
            <a:r>
              <a:rPr lang="en-US" sz="2400" dirty="0"/>
              <a:t> </a:t>
            </a:r>
            <a:r>
              <a:rPr lang="en-US" sz="2400" dirty="0" err="1"/>
              <a:t>pertama</a:t>
            </a:r>
            <a:r>
              <a:rPr lang="en-US" sz="2400" dirty="0"/>
              <a:t> kali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0DE25182-C52B-4E41-B1D4-883C34A8E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817" y="734951"/>
            <a:ext cx="5747183" cy="60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21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6DE8D4-37E5-47F5-AF92-6F4EDF2C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Variabel</a:t>
            </a:r>
            <a:r>
              <a:rPr lang="en-US" dirty="0"/>
              <a:t> dan </a:t>
            </a:r>
            <a:r>
              <a:rPr lang="en-US" dirty="0" err="1"/>
              <a:t>Tipe</a:t>
            </a:r>
            <a:r>
              <a:rPr lang="en-US" dirty="0"/>
              <a:t>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6AA2762E-EBBC-4C9B-9431-101332EFB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431" y="1690689"/>
            <a:ext cx="4503220" cy="4802185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Variabel</a:t>
            </a:r>
            <a:r>
              <a:rPr lang="en-US" sz="2400" dirty="0"/>
              <a:t>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tempat</a:t>
            </a:r>
            <a:r>
              <a:rPr lang="en-US" sz="2400" dirty="0"/>
              <a:t> </a:t>
            </a:r>
            <a:r>
              <a:rPr lang="en-US" sz="2400" dirty="0" err="1"/>
              <a:t>menyimpan</a:t>
            </a:r>
            <a:r>
              <a:rPr lang="en-US" sz="2400" dirty="0"/>
              <a:t> data, </a:t>
            </a:r>
            <a:r>
              <a:rPr lang="en-US" sz="2400" dirty="0" err="1"/>
              <a:t>sedangkan</a:t>
            </a:r>
            <a:r>
              <a:rPr lang="en-US" sz="2400" dirty="0"/>
              <a:t> </a:t>
            </a:r>
            <a:r>
              <a:rPr lang="en-US" sz="2400" dirty="0" err="1"/>
              <a:t>tipe</a:t>
            </a:r>
            <a:r>
              <a:rPr lang="en-US" sz="2400" dirty="0"/>
              <a:t> data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jenis</a:t>
            </a:r>
            <a:r>
              <a:rPr lang="en-US" sz="2400" dirty="0"/>
              <a:t> data yang </a:t>
            </a:r>
            <a:r>
              <a:rPr lang="en-US" sz="2400" dirty="0" err="1"/>
              <a:t>terseimpan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variabel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Karakter</a:t>
            </a:r>
            <a:r>
              <a:rPr lang="en-US" sz="2400" dirty="0"/>
              <a:t> pada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dirty="0" err="1"/>
              <a:t>variabel</a:t>
            </a:r>
            <a:r>
              <a:rPr lang="en-US" sz="2400" dirty="0"/>
              <a:t> </a:t>
            </a:r>
            <a:r>
              <a:rPr lang="en-US" sz="2400" dirty="0" err="1"/>
              <a:t>bersifat</a:t>
            </a:r>
            <a:r>
              <a:rPr lang="en-US" sz="2400" dirty="0"/>
              <a:t> </a:t>
            </a:r>
            <a:r>
              <a:rPr lang="en-US" sz="2400" b="1" dirty="0" err="1"/>
              <a:t>sensitif</a:t>
            </a:r>
            <a:r>
              <a:rPr lang="en-US" sz="2400" b="1" dirty="0"/>
              <a:t> (</a:t>
            </a:r>
            <a:r>
              <a:rPr lang="en-US" sz="2400" b="1" i="1" dirty="0"/>
              <a:t>case-</a:t>
            </a:r>
            <a:r>
              <a:rPr lang="en-US" sz="2400" b="1" i="1" dirty="0" err="1"/>
              <a:t>sensitif</a:t>
            </a:r>
            <a:r>
              <a:rPr lang="en-US" sz="2400" b="1" dirty="0"/>
              <a:t>). </a:t>
            </a:r>
            <a:r>
              <a:rPr lang="en-US" sz="2400" dirty="0" err="1"/>
              <a:t>Artinya</a:t>
            </a:r>
            <a:r>
              <a:rPr lang="en-US" sz="2400" dirty="0"/>
              <a:t> </a:t>
            </a:r>
            <a:r>
              <a:rPr lang="en-US" sz="2400" dirty="0" err="1"/>
              <a:t>huruf</a:t>
            </a:r>
            <a:r>
              <a:rPr lang="en-US" sz="2400" dirty="0"/>
              <a:t> </a:t>
            </a:r>
            <a:r>
              <a:rPr lang="en-US" sz="2400" dirty="0" err="1"/>
              <a:t>besar</a:t>
            </a:r>
            <a:r>
              <a:rPr lang="en-US" sz="2400" dirty="0"/>
              <a:t> dan </a:t>
            </a:r>
            <a:r>
              <a:rPr lang="en-US" sz="2400" dirty="0" err="1"/>
              <a:t>kecil</a:t>
            </a:r>
            <a:r>
              <a:rPr lang="en-US" sz="2400" dirty="0"/>
              <a:t> </a:t>
            </a:r>
            <a:r>
              <a:rPr lang="en-US" sz="2400" dirty="0" err="1"/>
              <a:t>dibedakan</a:t>
            </a:r>
            <a:r>
              <a:rPr lang="en-US" sz="2400" dirty="0"/>
              <a:t>. </a:t>
            </a:r>
            <a:r>
              <a:rPr lang="en-US" sz="2400" dirty="0" err="1"/>
              <a:t>Misalnya</a:t>
            </a:r>
            <a:r>
              <a:rPr lang="en-US" sz="2400" dirty="0"/>
              <a:t>, </a:t>
            </a:r>
            <a:r>
              <a:rPr lang="en-US" sz="2400" dirty="0" err="1"/>
              <a:t>variabel_Ku</a:t>
            </a:r>
            <a:r>
              <a:rPr lang="en-US" sz="2400" dirty="0"/>
              <a:t> dan </a:t>
            </a:r>
            <a:r>
              <a:rPr lang="en-US" sz="2400" dirty="0" err="1"/>
              <a:t>variabel_ku</a:t>
            </a:r>
            <a:r>
              <a:rPr lang="en-US" sz="2400" dirty="0"/>
              <a:t>, </a:t>
            </a:r>
            <a:r>
              <a:rPr lang="en-US" sz="2400" dirty="0" err="1"/>
              <a:t>keduanya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variabel</a:t>
            </a:r>
            <a:r>
              <a:rPr lang="en-US" sz="2400" dirty="0"/>
              <a:t> yang </a:t>
            </a:r>
            <a:r>
              <a:rPr lang="en-US" sz="2400" dirty="0" err="1"/>
              <a:t>berbeda</a:t>
            </a:r>
            <a:endParaRPr lang="en-US" sz="2400" dirty="0"/>
          </a:p>
          <a:p>
            <a:r>
              <a:rPr lang="en-US" sz="2400" dirty="0"/>
              <a:t>Nama </a:t>
            </a:r>
            <a:r>
              <a:rPr lang="en-US" sz="2400" dirty="0" err="1"/>
              <a:t>variabel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boleh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kata </a:t>
            </a:r>
            <a:r>
              <a:rPr lang="en-US" sz="2400" dirty="0" err="1"/>
              <a:t>kunci</a:t>
            </a:r>
            <a:r>
              <a:rPr lang="en-US" sz="2400" dirty="0"/>
              <a:t> yang </a:t>
            </a:r>
            <a:r>
              <a:rPr lang="en-US" sz="2400" dirty="0" err="1"/>
              <a:t>sudah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smtClean="0"/>
              <a:t>Python </a:t>
            </a:r>
            <a:r>
              <a:rPr lang="en-US" sz="2400" dirty="0" err="1" smtClean="0"/>
              <a:t>seperti</a:t>
            </a:r>
            <a:r>
              <a:rPr lang="en-US" sz="2400" dirty="0" smtClean="0"/>
              <a:t> </a:t>
            </a:r>
            <a:r>
              <a:rPr lang="en-US" sz="18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/>
              <a:t>dsb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C4A808B-0CE2-49F0-BE33-77E6A5CB4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651" y="4497394"/>
            <a:ext cx="318135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97FC4F4-B06D-4AC3-B68A-665A58D5F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651" y="5293877"/>
            <a:ext cx="4162425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A29C1D0-B491-448D-AFB6-61CB9ADCF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5" y="1570907"/>
            <a:ext cx="2814194" cy="250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00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81C9F8-9864-441D-8D2C-AE8BAD6CC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 Output – </a:t>
            </a:r>
            <a:r>
              <a:rPr lang="en-US" i="1" dirty="0"/>
              <a:t>Reading Keyboard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4CADD4-39B1-4444-846A-DF3DF0680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Fungsi input ([prompt]) </a:t>
            </a:r>
            <a:r>
              <a:rPr lang="en-US" dirty="0" err="1"/>
              <a:t>meminta</a:t>
            </a:r>
            <a:r>
              <a:rPr lang="en-US" dirty="0"/>
              <a:t> input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 smtClean="0"/>
              <a:t>user</a:t>
            </a:r>
            <a:endParaRPr lang="en-US" i="1" dirty="0"/>
          </a:p>
          <a:p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menginput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, </a:t>
            </a:r>
            <a:r>
              <a:rPr lang="en-US" dirty="0" err="1"/>
              <a:t>misalnya</a:t>
            </a:r>
            <a:r>
              <a:rPr lang="en-US" dirty="0"/>
              <a:t> </a:t>
            </a:r>
            <a:r>
              <a:rPr lang="en-US" i="1" dirty="0"/>
              <a:t>integer</a:t>
            </a:r>
            <a:r>
              <a:rPr lang="en-US" dirty="0"/>
              <a:t> </a:t>
            </a:r>
            <a:r>
              <a:rPr lang="en-US" dirty="0" err="1"/>
              <a:t>lewat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sz="2400" dirty="0">
                <a:latin typeface="Consolas" panose="020B0609020204030204" pitchFamily="49" charset="0"/>
              </a:rPr>
              <a:t>input()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smtClean="0"/>
              <a:t>input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i="1" dirty="0"/>
              <a:t>string</a:t>
            </a:r>
            <a:r>
              <a:rPr lang="en-US" dirty="0"/>
              <a:t> dan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i="1" dirty="0"/>
              <a:t>integer</a:t>
            </a:r>
            <a:r>
              <a:rPr lang="en-US" dirty="0"/>
              <a:t>. Kita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mengubahnya</a:t>
            </a:r>
            <a:r>
              <a:rPr lang="en-US" dirty="0"/>
              <a:t>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i="1" dirty="0"/>
              <a:t>integer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sz="2400" dirty="0">
                <a:latin typeface="Consolas" panose="020B0609020204030204" pitchFamily="49" charset="0"/>
              </a:rPr>
              <a:t>int()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1D66B4C-9238-4F2E-A33B-35CB9B44F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4414838"/>
            <a:ext cx="3848100" cy="1762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5EC6CD0-3800-4377-9F18-CD1BDE5C2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71" y="4695825"/>
            <a:ext cx="32004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475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329625"/>
            <a:ext cx="8515350" cy="492443"/>
          </a:xfrm>
        </p:spPr>
        <p:txBody>
          <a:bodyPr/>
          <a:lstStyle/>
          <a:p>
            <a:pPr algn="l"/>
            <a:r>
              <a:rPr lang="id-ID" sz="3200" dirty="0" smtClean="0"/>
              <a:t>Clone kode dari github ke Jupyter Lab</a:t>
            </a:r>
            <a:endParaRPr lang="en-ID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6" y="1219199"/>
            <a:ext cx="8515350" cy="5334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 smtClean="0"/>
              <a:t>Register ke github (jika sudah punya akun github, silahkan langsung login)</a:t>
            </a:r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600200"/>
            <a:ext cx="7467599" cy="403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43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329625"/>
            <a:ext cx="8515350" cy="492443"/>
          </a:xfrm>
        </p:spPr>
        <p:txBody>
          <a:bodyPr/>
          <a:lstStyle/>
          <a:p>
            <a:pPr algn="l"/>
            <a:r>
              <a:rPr lang="id-ID" sz="3200" dirty="0" smtClean="0"/>
              <a:t>Clone kode dari github ke Jupyter Lab</a:t>
            </a:r>
            <a:endParaRPr lang="en-ID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6" y="1219199"/>
            <a:ext cx="8515350" cy="5334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 smtClean="0"/>
              <a:t>Create repository, misal “</a:t>
            </a:r>
            <a:r>
              <a:rPr lang="id-ID" sz="1800" dirty="0" smtClean="0"/>
              <a:t>python1-7”</a:t>
            </a:r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600200"/>
            <a:ext cx="7391399" cy="39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4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329625"/>
            <a:ext cx="8515350" cy="492443"/>
          </a:xfrm>
        </p:spPr>
        <p:txBody>
          <a:bodyPr/>
          <a:lstStyle/>
          <a:p>
            <a:pPr algn="l"/>
            <a:r>
              <a:rPr lang="id-ID" sz="3200" dirty="0" smtClean="0"/>
              <a:t>Clone kode dari github ke Jupyter Lab</a:t>
            </a:r>
            <a:endParaRPr lang="en-ID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6" y="1219199"/>
            <a:ext cx="8515350" cy="5334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 smtClean="0"/>
              <a:t>Download </a:t>
            </a:r>
            <a:r>
              <a:rPr lang="id-ID" sz="1800" dirty="0"/>
              <a:t>file “koding python Pert. </a:t>
            </a:r>
            <a:r>
              <a:rPr lang="id-ID" sz="1800" dirty="0" smtClean="0"/>
              <a:t>7.zip</a:t>
            </a:r>
            <a:r>
              <a:rPr lang="id-ID" sz="1800" dirty="0"/>
              <a:t>” dari link “http://bit.ly/2YKicRs”, </a:t>
            </a:r>
            <a:r>
              <a:rPr lang="id-ID" sz="1800" dirty="0" smtClean="0"/>
              <a:t>lalu ekstrak di lokal komputer anda &gt; Upload hasil ekstrak tersebut ke github Anda &gt; dengan klik “Upload files”</a:t>
            </a:r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</p:txBody>
      </p:sp>
      <p:sp>
        <p:nvSpPr>
          <p:cNvPr id="7" name="Curved Down Arrow 6"/>
          <p:cNvSpPr/>
          <p:nvPr/>
        </p:nvSpPr>
        <p:spPr>
          <a:xfrm rot="2594886">
            <a:off x="4687123" y="3052218"/>
            <a:ext cx="667826" cy="35169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133600"/>
            <a:ext cx="3886200" cy="2188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055" y="3680318"/>
            <a:ext cx="4912060" cy="26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2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329625"/>
            <a:ext cx="8515350" cy="492443"/>
          </a:xfrm>
        </p:spPr>
        <p:txBody>
          <a:bodyPr/>
          <a:lstStyle/>
          <a:p>
            <a:pPr algn="l"/>
            <a:r>
              <a:rPr lang="id-ID" sz="3200" dirty="0" smtClean="0"/>
              <a:t>Clone kode dari github ke Jupyter Lab</a:t>
            </a:r>
            <a:endParaRPr lang="en-ID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6" y="1219199"/>
            <a:ext cx="8515350" cy="5334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 smtClean="0"/>
              <a:t>Drag  &amp; Drop file (tunggu beberapa waktu) &gt; Done &gt; Klik “Commit Change”</a:t>
            </a:r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4167"/>
          <a:stretch/>
        </p:blipFill>
        <p:spPr>
          <a:xfrm>
            <a:off x="685799" y="1600200"/>
            <a:ext cx="5232746" cy="281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902" y="3810000"/>
            <a:ext cx="4513352" cy="2438400"/>
          </a:xfrm>
          <a:prstGeom prst="rect">
            <a:avLst/>
          </a:prstGeom>
        </p:spPr>
      </p:pic>
      <p:sp>
        <p:nvSpPr>
          <p:cNvPr id="10" name="Curved Down Arrow 9"/>
          <p:cNvSpPr/>
          <p:nvPr/>
        </p:nvSpPr>
        <p:spPr>
          <a:xfrm rot="2594886">
            <a:off x="6025026" y="3176410"/>
            <a:ext cx="667826" cy="35169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11459" y="341951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 smtClean="0"/>
              <a:t>Done!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58165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329625"/>
            <a:ext cx="8515350" cy="492443"/>
          </a:xfrm>
        </p:spPr>
        <p:txBody>
          <a:bodyPr/>
          <a:lstStyle/>
          <a:p>
            <a:pPr algn="l"/>
            <a:r>
              <a:rPr lang="id-ID" sz="3200" dirty="0" smtClean="0"/>
              <a:t>Clone kode dari github ke Jupyter Lab</a:t>
            </a:r>
            <a:endParaRPr lang="en-ID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6" y="1219199"/>
            <a:ext cx="8515350" cy="5334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 smtClean="0"/>
              <a:t>Hasil Klik “Commit Change” &gt; Klik “Clone or download”</a:t>
            </a:r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</p:txBody>
      </p:sp>
      <p:sp>
        <p:nvSpPr>
          <p:cNvPr id="7" name="Curved Down Arrow 6"/>
          <p:cNvSpPr/>
          <p:nvPr/>
        </p:nvSpPr>
        <p:spPr>
          <a:xfrm rot="2594886">
            <a:off x="5152613" y="3210379"/>
            <a:ext cx="667826" cy="35169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2" y="1600200"/>
            <a:ext cx="4395230" cy="23745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843773"/>
            <a:ext cx="4713515" cy="25465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15001" y="3362546"/>
            <a:ext cx="323487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400" dirty="0" smtClean="0"/>
              <a:t>Copy link yang muncul, </a:t>
            </a:r>
            <a:r>
              <a:rPr lang="id-ID" sz="1400" dirty="0"/>
              <a:t>misal:</a:t>
            </a:r>
            <a:br>
              <a:rPr lang="id-ID" sz="1400" dirty="0"/>
            </a:br>
            <a:r>
              <a:rPr lang="id-ID" sz="900" dirty="0"/>
              <a:t>https://github.com/dts-kode-bigData-imamcs/python1-8.git</a:t>
            </a:r>
          </a:p>
        </p:txBody>
      </p:sp>
    </p:spTree>
    <p:extLst>
      <p:ext uri="{BB962C8B-B14F-4D97-AF65-F5344CB8AC3E}">
        <p14:creationId xmlns:p14="http://schemas.microsoft.com/office/powerpoint/2010/main" val="2626616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329625"/>
            <a:ext cx="8515350" cy="492443"/>
          </a:xfrm>
        </p:spPr>
        <p:txBody>
          <a:bodyPr/>
          <a:lstStyle/>
          <a:p>
            <a:pPr algn="l"/>
            <a:r>
              <a:rPr lang="id-ID" sz="3200" dirty="0" smtClean="0"/>
              <a:t>Clone kode dari github ke Jupyter Lab</a:t>
            </a:r>
            <a:endParaRPr lang="en-ID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6" y="1219199"/>
            <a:ext cx="8515350" cy="5334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 smtClean="0"/>
              <a:t>Pada JupyterLab</a:t>
            </a:r>
            <a:r>
              <a:rPr lang="id-ID" sz="1800" dirty="0"/>
              <a:t>, ketikkan “</a:t>
            </a:r>
            <a:r>
              <a:rPr lang="id-ID" sz="1200" dirty="0"/>
              <a:t>!git clone https://github.com/dts-kode-bigData-imamcs/python1-8.git</a:t>
            </a:r>
            <a:r>
              <a:rPr lang="id-ID" sz="1800" dirty="0" smtClean="0"/>
              <a:t>”, lalu tekan shift + enter, maka otomatis koding github Anda sudah ter-</a:t>
            </a:r>
            <a:r>
              <a:rPr lang="id-ID" sz="1800" i="1" dirty="0" smtClean="0"/>
              <a:t>clone</a:t>
            </a:r>
            <a:r>
              <a:rPr lang="id-ID" sz="1800" dirty="0" smtClean="0"/>
              <a:t> ke JupyterLab. </a:t>
            </a:r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124676"/>
            <a:ext cx="4952999" cy="2675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678" y="3554186"/>
            <a:ext cx="4795437" cy="2590800"/>
          </a:xfrm>
          <a:prstGeom prst="rect">
            <a:avLst/>
          </a:prstGeom>
        </p:spPr>
      </p:pic>
      <p:sp>
        <p:nvSpPr>
          <p:cNvPr id="10" name="Curved Down Arrow 9"/>
          <p:cNvSpPr/>
          <p:nvPr/>
        </p:nvSpPr>
        <p:spPr>
          <a:xfrm rot="2594886">
            <a:off x="5779384" y="2924223"/>
            <a:ext cx="667826" cy="35169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766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329625"/>
            <a:ext cx="8515350" cy="492443"/>
          </a:xfrm>
        </p:spPr>
        <p:txBody>
          <a:bodyPr/>
          <a:lstStyle/>
          <a:p>
            <a:pPr algn="l"/>
            <a:r>
              <a:rPr lang="id-ID" sz="3200" dirty="0" smtClean="0"/>
              <a:t>Clone kode dari github ke Jupyter Lab</a:t>
            </a:r>
            <a:endParaRPr lang="en-ID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6" y="1219199"/>
            <a:ext cx="8515350" cy="5334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 smtClean="0"/>
              <a:t>Pada JupyterLab</a:t>
            </a:r>
            <a:r>
              <a:rPr lang="id-ID" sz="1800" dirty="0"/>
              <a:t>, </a:t>
            </a:r>
            <a:r>
              <a:rPr lang="id-ID" sz="1800" dirty="0" smtClean="0"/>
              <a:t>buka folder “python1-8”, buka setiap file *.ipynb, dan set dengan kernel “conda_python3” &gt; Klik SELECT. Happy Coding :D</a:t>
            </a:r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901611"/>
            <a:ext cx="4267200" cy="23054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409" y="3657600"/>
            <a:ext cx="5053563" cy="2730256"/>
          </a:xfrm>
          <a:prstGeom prst="rect">
            <a:avLst/>
          </a:prstGeom>
        </p:spPr>
      </p:pic>
      <p:sp>
        <p:nvSpPr>
          <p:cNvPr id="9" name="Curved Down Arrow 8"/>
          <p:cNvSpPr/>
          <p:nvPr/>
        </p:nvSpPr>
        <p:spPr>
          <a:xfrm rot="2594886">
            <a:off x="5058990" y="3048686"/>
            <a:ext cx="667826" cy="35169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685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142458"/>
            <a:ext cx="8515350" cy="677108"/>
          </a:xfrm>
        </p:spPr>
        <p:txBody>
          <a:bodyPr/>
          <a:lstStyle/>
          <a:p>
            <a:r>
              <a:rPr lang="id-ID" dirty="0" smtClean="0"/>
              <a:t>Buat SageMaker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5" y="1219199"/>
            <a:ext cx="8907235" cy="49577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 smtClean="0"/>
              <a:t>Klik “Next: Review” &gt; Masukkan Role name dll. &gt; Klik “Create role”</a:t>
            </a:r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r>
              <a:rPr lang="id-ID" sz="1800" dirty="0" smtClean="0"/>
              <a:t>The role “roleSageMaker-imamcs” has been created &gt; Klik role yg telah dibuat</a:t>
            </a:r>
            <a:endParaRPr lang="id-ID" sz="1800" dirty="0"/>
          </a:p>
        </p:txBody>
      </p:sp>
      <p:sp>
        <p:nvSpPr>
          <p:cNvPr id="11" name="Right Arrow 10"/>
          <p:cNvSpPr/>
          <p:nvPr/>
        </p:nvSpPr>
        <p:spPr>
          <a:xfrm>
            <a:off x="4475493" y="2473944"/>
            <a:ext cx="397579" cy="345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ight Arrow 15"/>
          <p:cNvSpPr/>
          <p:nvPr/>
        </p:nvSpPr>
        <p:spPr>
          <a:xfrm>
            <a:off x="4475493" y="5039041"/>
            <a:ext cx="397579" cy="345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38" y="1600200"/>
            <a:ext cx="3725970" cy="222316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3614058" y="3533337"/>
            <a:ext cx="609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57" y="1600200"/>
            <a:ext cx="3698884" cy="2207001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7852799" y="3506121"/>
            <a:ext cx="609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18" y="4272024"/>
            <a:ext cx="3695490" cy="22049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358" y="4267200"/>
            <a:ext cx="3698884" cy="2207001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5934074" y="5772150"/>
            <a:ext cx="1190625" cy="1905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34457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6DE8D4-37E5-47F5-AF92-6F4EDF2C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Latihan langsung di Kelas </a:t>
            </a:r>
            <a:r>
              <a:rPr lang="id-ID" sz="2800" dirty="0" smtClean="0"/>
              <a:t>Ke-1 </a:t>
            </a:r>
            <a:r>
              <a:rPr lang="id-ID" sz="2800" dirty="0"/>
              <a:t>&amp; Pembahasan</a:t>
            </a:r>
            <a:br>
              <a:rPr lang="id-ID" sz="2800" dirty="0"/>
            </a:br>
            <a:r>
              <a:rPr lang="id-ID" sz="2800" dirty="0"/>
              <a:t>Link kode “http://bit.ly/2YKicRs”</a:t>
            </a:r>
            <a:endParaRPr lang="en-US" sz="2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AE9BE7FF-2B85-490F-8858-14800C021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2216063"/>
            <a:ext cx="2285094" cy="4881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Lab-Sesi8-1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831" t="20833" r="19389"/>
          <a:stretch/>
        </p:blipFill>
        <p:spPr>
          <a:xfrm>
            <a:off x="723900" y="2704218"/>
            <a:ext cx="2206562" cy="155276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AE9BE7FF-2B85-490F-8858-14800C0211B8}"/>
              </a:ext>
            </a:extLst>
          </p:cNvPr>
          <p:cNvSpPr txBox="1">
            <a:spLocks/>
          </p:cNvSpPr>
          <p:nvPr/>
        </p:nvSpPr>
        <p:spPr>
          <a:xfrm>
            <a:off x="3659412" y="2194067"/>
            <a:ext cx="2133600" cy="510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Lab-Sesi8-</a:t>
            </a:r>
            <a:r>
              <a:rPr lang="id-ID" dirty="0" smtClean="0"/>
              <a:t>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131" t="21815" r="20718" b="1220"/>
          <a:stretch/>
        </p:blipFill>
        <p:spPr>
          <a:xfrm>
            <a:off x="3430812" y="2704219"/>
            <a:ext cx="2438400" cy="155276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AE9BE7FF-2B85-490F-8858-14800C0211B8}"/>
              </a:ext>
            </a:extLst>
          </p:cNvPr>
          <p:cNvSpPr txBox="1">
            <a:spLocks/>
          </p:cNvSpPr>
          <p:nvPr/>
        </p:nvSpPr>
        <p:spPr>
          <a:xfrm>
            <a:off x="6337816" y="2216063"/>
            <a:ext cx="2285094" cy="488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Lab-Sesi8-</a:t>
            </a:r>
            <a:r>
              <a:rPr lang="id-ID" dirty="0" smtClean="0"/>
              <a:t>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0132" t="21815" r="20717"/>
          <a:stretch/>
        </p:blipFill>
        <p:spPr>
          <a:xfrm>
            <a:off x="6369562" y="2704219"/>
            <a:ext cx="2400368" cy="155276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AE9BE7FF-2B85-490F-8858-14800C0211B8}"/>
              </a:ext>
            </a:extLst>
          </p:cNvPr>
          <p:cNvSpPr txBox="1">
            <a:spLocks/>
          </p:cNvSpPr>
          <p:nvPr/>
        </p:nvSpPr>
        <p:spPr>
          <a:xfrm>
            <a:off x="674007" y="4418302"/>
            <a:ext cx="2285094" cy="488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Lab-Sesi8-</a:t>
            </a:r>
            <a:r>
              <a:rPr lang="id-ID" dirty="0" smtClean="0"/>
              <a:t>4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AE9BE7FF-2B85-490F-8858-14800C0211B8}"/>
              </a:ext>
            </a:extLst>
          </p:cNvPr>
          <p:cNvSpPr txBox="1">
            <a:spLocks/>
          </p:cNvSpPr>
          <p:nvPr/>
        </p:nvSpPr>
        <p:spPr>
          <a:xfrm>
            <a:off x="3666669" y="4396306"/>
            <a:ext cx="2133600" cy="510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Lab-Sesi8-</a:t>
            </a:r>
            <a:r>
              <a:rPr lang="id-ID" dirty="0" smtClean="0"/>
              <a:t>5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0132" t="21815" r="20717"/>
          <a:stretch/>
        </p:blipFill>
        <p:spPr>
          <a:xfrm>
            <a:off x="731158" y="4906457"/>
            <a:ext cx="2199304" cy="15705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20132" t="21815" r="20717" b="-948"/>
          <a:stretch/>
        </p:blipFill>
        <p:spPr>
          <a:xfrm>
            <a:off x="3430812" y="4906457"/>
            <a:ext cx="2438400" cy="157054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28650" y="1539120"/>
            <a:ext cx="82867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600" i="1" dirty="0"/>
              <a:t>Silahkan dicoba dijalankan dengan </a:t>
            </a:r>
            <a:r>
              <a:rPr lang="id-ID" sz="1600" i="1" dirty="0" smtClean="0"/>
              <a:t>Jupyter notebook yang Anda buat sebelumnya di Ubuntu 16.04 atau dengan SageMaker notebook (JupyterLab) yang baru Anda buat hari ini.</a:t>
            </a:r>
            <a:endParaRPr lang="id-ID" sz="1600" i="1" dirty="0"/>
          </a:p>
        </p:txBody>
      </p:sp>
    </p:spTree>
    <p:extLst>
      <p:ext uri="{BB962C8B-B14F-4D97-AF65-F5344CB8AC3E}">
        <p14:creationId xmlns:p14="http://schemas.microsoft.com/office/powerpoint/2010/main" val="3456453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6DE8D4-37E5-47F5-AF92-6F4EDF2C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200" dirty="0" smtClean="0"/>
              <a:t>Latihan langsung di Kelas Ke-2 &amp; Pembahasan</a:t>
            </a:r>
            <a:endParaRPr lang="en-US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AE9BE7FF-2B85-490F-8858-14800C021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8210550" cy="4752200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 err="1" smtClean="0"/>
              <a:t>Buatlah</a:t>
            </a:r>
            <a:r>
              <a:rPr lang="en-US" dirty="0" smtClean="0"/>
              <a:t> </a:t>
            </a:r>
            <a:r>
              <a:rPr lang="en-US" dirty="0"/>
              <a:t>code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problem </a:t>
            </a:r>
            <a:r>
              <a:rPr lang="en-US" dirty="0" err="1"/>
              <a:t>matematika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:</a:t>
            </a:r>
            <a:endParaRPr lang="id-ID" dirty="0" smtClean="0"/>
          </a:p>
          <a:p>
            <a:pPr marL="514350" indent="-514350" algn="just">
              <a:buFont typeface="+mj-lt"/>
              <a:buAutoNum type="arabicPeriod"/>
            </a:pPr>
            <a:endParaRPr lang="id-ID" dirty="0"/>
          </a:p>
          <a:p>
            <a:pPr marL="514350" indent="-514350" algn="just">
              <a:buFont typeface="+mj-lt"/>
              <a:buAutoNum type="arabicPeriod"/>
            </a:pPr>
            <a:endParaRPr lang="id-ID" dirty="0" smtClean="0"/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 smtClean="0"/>
              <a:t>Buatlah</a:t>
            </a:r>
            <a:r>
              <a:rPr lang="en-US" dirty="0" smtClean="0"/>
              <a:t> </a:t>
            </a:r>
            <a:r>
              <a:rPr lang="en-US" dirty="0"/>
              <a:t>program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membandingkan</a:t>
            </a:r>
            <a:r>
              <a:rPr lang="en-US" dirty="0"/>
              <a:t> 2 </a:t>
            </a:r>
            <a:r>
              <a:rPr lang="en-US" dirty="0" err="1"/>
              <a:t>buah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,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 smtClean="0"/>
              <a:t>tidak</a:t>
            </a:r>
            <a:endParaRPr lang="id-ID" dirty="0"/>
          </a:p>
          <a:p>
            <a:pPr marL="514350" indent="-514350" algn="just">
              <a:buFont typeface="+mj-lt"/>
              <a:buAutoNum type="arabicPeriod"/>
            </a:pPr>
            <a:endParaRPr lang="id-ID" dirty="0" smtClean="0"/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 smtClean="0"/>
              <a:t>Buatlah</a:t>
            </a:r>
            <a:r>
              <a:rPr lang="en-US" dirty="0" smtClean="0"/>
              <a:t> </a:t>
            </a:r>
            <a:r>
              <a:rPr lang="en-US" dirty="0"/>
              <a:t>program </a:t>
            </a:r>
            <a:r>
              <a:rPr lang="en-US" dirty="0" err="1"/>
              <a:t>Kalkulator</a:t>
            </a:r>
            <a:r>
              <a:rPr lang="en-US" dirty="0"/>
              <a:t> </a:t>
            </a:r>
            <a:r>
              <a:rPr lang="en-US" dirty="0" err="1"/>
              <a:t>sederhana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C4786EE-FA8C-42D7-B609-01B26D4A4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42" y="2752725"/>
            <a:ext cx="21812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358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237292"/>
            <a:ext cx="8515350" cy="677108"/>
          </a:xfrm>
        </p:spPr>
        <p:txBody>
          <a:bodyPr/>
          <a:lstStyle/>
          <a:p>
            <a:pPr algn="l"/>
            <a:r>
              <a:rPr lang="id-ID" dirty="0" smtClean="0"/>
              <a:t>Cara Stop SageMaker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6" y="1219199"/>
            <a:ext cx="8515350" cy="5334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 smtClean="0"/>
              <a:t>Klik “Services” &gt; Pilih “Amazon SageMaker” &gt; Klik “Notebook instances” &gt; Klik simbol lingkaran di samping “</a:t>
            </a:r>
            <a:r>
              <a:rPr lang="id-ID" sz="1800" dirty="0"/>
              <a:t>SageMaker-imamcs</a:t>
            </a:r>
            <a:r>
              <a:rPr lang="id-ID" sz="1800" dirty="0" smtClean="0"/>
              <a:t>” &gt; </a:t>
            </a:r>
            <a:r>
              <a:rPr lang="id-ID" sz="1800" dirty="0"/>
              <a:t>Klik “Actions” &gt; Pilih “Stop”</a:t>
            </a:r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195849"/>
            <a:ext cx="4419599" cy="1614151"/>
          </a:xfrm>
          <a:prstGeom prst="rect">
            <a:avLst/>
          </a:prstGeom>
        </p:spPr>
      </p:pic>
      <p:sp>
        <p:nvSpPr>
          <p:cNvPr id="8" name="Curved Down Arrow 7"/>
          <p:cNvSpPr/>
          <p:nvPr/>
        </p:nvSpPr>
        <p:spPr>
          <a:xfrm rot="2594886">
            <a:off x="5333128" y="3339942"/>
            <a:ext cx="667826" cy="35169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4039454"/>
            <a:ext cx="5406458" cy="22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861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68413"/>
            <a:ext cx="8229600" cy="5256212"/>
          </a:xfrm>
        </p:spPr>
        <p:txBody>
          <a:bodyPr/>
          <a:lstStyle/>
          <a:p>
            <a:pPr marL="457200" indent="-457200" algn="just" eaLnBrk="1" hangingPunct="1">
              <a:buClr>
                <a:srgbClr val="000000"/>
              </a:buClr>
              <a:buSzPct val="115000"/>
              <a:buFont typeface="+mj-lt"/>
              <a:buAutoNum type="arabicPeriod"/>
            </a:pPr>
            <a:r>
              <a:rPr lang="id-ID" sz="1800" dirty="0" smtClean="0"/>
              <a:t>Buatlah rangkuman materi di atas dengan cara berikut:</a:t>
            </a:r>
          </a:p>
          <a:p>
            <a:pPr marL="914400" lvl="1" indent="-392113" algn="just" eaLnBrk="1" hangingPunct="1">
              <a:buFont typeface="Courier New" panose="02070309020205020404" pitchFamily="49" charset="0"/>
              <a:buChar char="o"/>
            </a:pPr>
            <a:r>
              <a:rPr lang="id-ID" sz="1600" dirty="0" smtClean="0">
                <a:solidFill>
                  <a:srgbClr val="000000"/>
                </a:solidFill>
              </a:rPr>
              <a:t>Lakukan </a:t>
            </a:r>
            <a:r>
              <a:rPr lang="id-ID" sz="1600" dirty="0">
                <a:solidFill>
                  <a:srgbClr val="000000"/>
                </a:solidFill>
              </a:rPr>
              <a:t>ulang materi di atas seperti di </a:t>
            </a:r>
            <a:r>
              <a:rPr lang="id-ID" sz="1600" i="1" dirty="0">
                <a:solidFill>
                  <a:srgbClr val="000000"/>
                </a:solidFill>
              </a:rPr>
              <a:t>all</a:t>
            </a:r>
            <a:r>
              <a:rPr lang="id-ID" sz="1600" dirty="0">
                <a:solidFill>
                  <a:srgbClr val="000000"/>
                </a:solidFill>
              </a:rPr>
              <a:t> </a:t>
            </a:r>
            <a:r>
              <a:rPr lang="id-ID" sz="1600" dirty="0" smtClean="0">
                <a:solidFill>
                  <a:srgbClr val="000000"/>
                </a:solidFill>
              </a:rPr>
              <a:t>slide, termasuk melampirkan file *.ipynb yang sudah di-</a:t>
            </a:r>
            <a:r>
              <a:rPr lang="id-ID" sz="1600" i="1" dirty="0" smtClean="0">
                <a:solidFill>
                  <a:srgbClr val="000000"/>
                </a:solidFill>
              </a:rPr>
              <a:t>convert</a:t>
            </a:r>
            <a:r>
              <a:rPr lang="id-ID" sz="1600" dirty="0" smtClean="0">
                <a:solidFill>
                  <a:srgbClr val="000000"/>
                </a:solidFill>
              </a:rPr>
              <a:t> ke pdf dari hasil “</a:t>
            </a:r>
            <a:r>
              <a:rPr lang="id-ID" sz="1600" dirty="0" smtClean="0"/>
              <a:t>Latihan langsung di Kelas Ke-1  dan Latihan </a:t>
            </a:r>
            <a:r>
              <a:rPr lang="id-ID" sz="1600" dirty="0"/>
              <a:t>langsung di Kelas </a:t>
            </a:r>
            <a:r>
              <a:rPr lang="id-ID" sz="1600" dirty="0" smtClean="0"/>
              <a:t>Ke-2</a:t>
            </a:r>
            <a:r>
              <a:rPr lang="id-ID" sz="1600" dirty="0" smtClean="0">
                <a:solidFill>
                  <a:srgbClr val="000000"/>
                </a:solidFill>
              </a:rPr>
              <a:t>”</a:t>
            </a:r>
            <a:endParaRPr lang="id-ID" sz="1800" dirty="0"/>
          </a:p>
          <a:p>
            <a:pPr marL="457200" indent="-457200" algn="just" eaLnBrk="1" hangingPunct="1">
              <a:buClr>
                <a:srgbClr val="000000"/>
              </a:buClr>
              <a:buSzPct val="115000"/>
              <a:buFont typeface="+mj-lt"/>
              <a:buAutoNum type="arabicPeriod"/>
            </a:pPr>
            <a:endParaRPr lang="id-ID" sz="1800" dirty="0" smtClean="0"/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/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rgbClr val="000000"/>
              </a:solidFill>
            </a:endParaRPr>
          </a:p>
          <a:p>
            <a:pPr eaLnBrk="1" hangingPunct="1">
              <a:buClr>
                <a:srgbClr val="F3CC9D"/>
              </a:buClr>
              <a:buSzPct val="115000"/>
              <a:buFont typeface="Wingdings" panose="05000000000000000000" pitchFamily="2" charset="2"/>
              <a:buChar char="§"/>
            </a:pPr>
            <a:endParaRPr lang="en-US" sz="2400" b="1" dirty="0" smtClean="0">
              <a:solidFill>
                <a:srgbClr val="00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95288" y="235581"/>
            <a:ext cx="82296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id-ID" altLang="en-US" b="1" kern="0" dirty="0" smtClean="0">
                <a:solidFill>
                  <a:schemeClr val="tx1"/>
                </a:solidFill>
              </a:rPr>
              <a:t>Tugas Individu</a:t>
            </a:r>
            <a:endParaRPr lang="en-US" altLang="en-US" b="1" kern="0" dirty="0" smtClean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2448" y="2448342"/>
            <a:ext cx="7942056" cy="212365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marL="0" lvl="1"/>
            <a:r>
              <a:rPr lang="id-ID" sz="1600" dirty="0">
                <a:solidFill>
                  <a:srgbClr val="000000"/>
                </a:solidFill>
              </a:rPr>
              <a:t>lalu </a:t>
            </a:r>
            <a:r>
              <a:rPr lang="id-ID" sz="1600" dirty="0" smtClean="0">
                <a:solidFill>
                  <a:srgbClr val="000000"/>
                </a:solidFill>
              </a:rPr>
              <a:t>simpan dalam satu file PDF dengan nama file </a:t>
            </a:r>
            <a:br>
              <a:rPr lang="id-ID" sz="1600" dirty="0" smtClean="0">
                <a:solidFill>
                  <a:srgbClr val="000000"/>
                </a:solidFill>
              </a:rPr>
            </a:br>
            <a:r>
              <a:rPr lang="id-ID" sz="1600" dirty="0" smtClean="0">
                <a:solidFill>
                  <a:srgbClr val="000000"/>
                </a:solidFill>
              </a:rPr>
              <a:t>“[</a:t>
            </a:r>
            <a:r>
              <a:rPr lang="id-ID" sz="1600" dirty="0">
                <a:solidFill>
                  <a:srgbClr val="000000"/>
                </a:solidFill>
              </a:rPr>
              <a:t>Nama Lengkap Mhs]-[Pert. Ke-2.1</a:t>
            </a:r>
            <a:r>
              <a:rPr lang="id-ID" sz="1600" dirty="0" smtClean="0">
                <a:solidFill>
                  <a:srgbClr val="000000"/>
                </a:solidFill>
              </a:rPr>
              <a:t>/..]”</a:t>
            </a:r>
          </a:p>
          <a:p>
            <a:pPr marL="0" lvl="1"/>
            <a:r>
              <a:rPr lang="id-ID" sz="1600" dirty="0">
                <a:solidFill>
                  <a:srgbClr val="000000"/>
                </a:solidFill>
              </a:rPr>
              <a:t/>
            </a:r>
            <a:br>
              <a:rPr lang="id-ID" sz="1600" dirty="0">
                <a:solidFill>
                  <a:srgbClr val="000000"/>
                </a:solidFill>
              </a:rPr>
            </a:br>
            <a:r>
              <a:rPr lang="id-ID" sz="1600" dirty="0" smtClean="0">
                <a:solidFill>
                  <a:srgbClr val="000000"/>
                </a:solidFill>
              </a:rPr>
              <a:t>Dan dari </a:t>
            </a:r>
            <a:r>
              <a:rPr lang="id-ID" sz="1600" dirty="0">
                <a:solidFill>
                  <a:srgbClr val="000000"/>
                </a:solidFill>
              </a:rPr>
              <a:t>semua </a:t>
            </a:r>
            <a:r>
              <a:rPr lang="id-ID" sz="1600" dirty="0" smtClean="0">
                <a:solidFill>
                  <a:srgbClr val="000000"/>
                </a:solidFill>
              </a:rPr>
              <a:t>tugas dalam </a:t>
            </a:r>
            <a:r>
              <a:rPr lang="id-ID" sz="1600" dirty="0">
                <a:solidFill>
                  <a:srgbClr val="000000"/>
                </a:solidFill>
              </a:rPr>
              <a:t>1 minggu </a:t>
            </a:r>
            <a:r>
              <a:rPr lang="id-ID" sz="1600" dirty="0" smtClean="0">
                <a:solidFill>
                  <a:srgbClr val="000000"/>
                </a:solidFill>
              </a:rPr>
              <a:t>di-merger, </a:t>
            </a:r>
            <a:r>
              <a:rPr lang="id-ID" sz="1600" dirty="0">
                <a:solidFill>
                  <a:srgbClr val="000000"/>
                </a:solidFill>
              </a:rPr>
              <a:t>dengan nama file seperti: </a:t>
            </a:r>
            <a:r>
              <a:rPr lang="id-ID" sz="1600" dirty="0" smtClean="0">
                <a:solidFill>
                  <a:srgbClr val="000000"/>
                </a:solidFill>
              </a:rPr>
              <a:t/>
            </a:r>
            <a:br>
              <a:rPr lang="id-ID" sz="1600" dirty="0" smtClean="0">
                <a:solidFill>
                  <a:srgbClr val="000000"/>
                </a:solidFill>
              </a:rPr>
            </a:br>
            <a:r>
              <a:rPr lang="id-ID" sz="1600" dirty="0" smtClean="0">
                <a:solidFill>
                  <a:srgbClr val="000000"/>
                </a:solidFill>
              </a:rPr>
              <a:t>“[</a:t>
            </a:r>
            <a:r>
              <a:rPr lang="id-ID" sz="1600" dirty="0">
                <a:solidFill>
                  <a:srgbClr val="000000"/>
                </a:solidFill>
              </a:rPr>
              <a:t>Nama Lengkap Mhs</a:t>
            </a:r>
            <a:r>
              <a:rPr lang="id-ID" sz="1600" dirty="0" smtClean="0">
                <a:solidFill>
                  <a:srgbClr val="000000"/>
                </a:solidFill>
              </a:rPr>
              <a:t>]-[</a:t>
            </a:r>
            <a:r>
              <a:rPr lang="id-ID" sz="1600" dirty="0">
                <a:solidFill>
                  <a:srgbClr val="000000"/>
                </a:solidFill>
              </a:rPr>
              <a:t>Minggu Ke-1/2</a:t>
            </a:r>
            <a:r>
              <a:rPr lang="id-ID" sz="1600" dirty="0" smtClean="0">
                <a:solidFill>
                  <a:srgbClr val="000000"/>
                </a:solidFill>
              </a:rPr>
              <a:t>/..]”, lalu c</a:t>
            </a:r>
            <a:r>
              <a:rPr lang="id-ID" dirty="0" smtClean="0">
                <a:solidFill>
                  <a:srgbClr val="000000"/>
                </a:solidFill>
              </a:rPr>
              <a:t>ek </a:t>
            </a:r>
            <a:r>
              <a:rPr lang="id-ID" dirty="0">
                <a:solidFill>
                  <a:srgbClr val="000000"/>
                </a:solidFill>
              </a:rPr>
              <a:t>plagiasi diturnitin dari hasil </a:t>
            </a:r>
            <a:r>
              <a:rPr lang="id-ID" dirty="0" smtClean="0">
                <a:solidFill>
                  <a:srgbClr val="000000"/>
                </a:solidFill>
              </a:rPr>
              <a:t>merger tersebut</a:t>
            </a:r>
            <a:endParaRPr lang="id-ID" dirty="0">
              <a:solidFill>
                <a:srgbClr val="000000"/>
              </a:solidFill>
            </a:endParaRPr>
          </a:p>
          <a:p>
            <a:r>
              <a:rPr lang="id-ID" sz="1600" dirty="0" smtClean="0"/>
              <a:t>&gt; Register ke turnitin</a:t>
            </a:r>
          </a:p>
          <a:p>
            <a:r>
              <a:rPr lang="id-ID" sz="1600" dirty="0" smtClean="0"/>
              <a:t>&gt; Masukkan </a:t>
            </a:r>
            <a:r>
              <a:rPr lang="id-ID" sz="1600" b="1" dirty="0" smtClean="0"/>
              <a:t>id class</a:t>
            </a:r>
            <a:r>
              <a:rPr lang="id-ID" sz="1600" dirty="0" smtClean="0"/>
              <a:t>: </a:t>
            </a:r>
            <a:r>
              <a:rPr lang="id-ID" sz="1400" dirty="0"/>
              <a:t>21563495</a:t>
            </a:r>
            <a:r>
              <a:rPr lang="id-ID" sz="1600" dirty="0" smtClean="0"/>
              <a:t> &amp; </a:t>
            </a:r>
            <a:r>
              <a:rPr lang="id-ID" sz="1600" b="1" dirty="0" smtClean="0"/>
              <a:t>enrool key</a:t>
            </a:r>
            <a:r>
              <a:rPr lang="id-ID" sz="1600" dirty="0" smtClean="0"/>
              <a:t>: </a:t>
            </a:r>
            <a:r>
              <a:rPr lang="id-ID" sz="1400" dirty="0" smtClean="0"/>
              <a:t>filkomub9302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340822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613937" y="4812268"/>
            <a:ext cx="8396984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b="1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lang="id-ID" sz="3200" b="1" dirty="0" smtClean="0">
                <a:solidFill>
                  <a:srgbClr val="FF0000"/>
                </a:solidFill>
                <a:latin typeface="Arial"/>
                <a:cs typeface="Arial"/>
              </a:rPr>
              <a:t>erimakasih</a:t>
            </a:r>
            <a:endParaRPr lang="nl-NL" sz="3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0" y="5325070"/>
            <a:ext cx="800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id-ID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Oleh: Imam Cholissodin | imamcs@ub.ac.id, Putra Pandu Adikara, Sufia Adha Putri</a:t>
            </a:r>
          </a:p>
          <a:p>
            <a:pPr fontAlgn="base"/>
            <a:r>
              <a:rPr lang="id-ID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         Asisten: Guedho, Sukma, Anshori, Aang dan Gusti</a:t>
            </a:r>
          </a:p>
          <a:p>
            <a:pPr fontAlgn="base"/>
            <a:r>
              <a:rPr lang="id-ID" b="1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Fakultas Ilmu Komputer (Filkom) Universitas Brawijaya (UB) 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</p:txBody>
      </p:sp>
      <p:sp>
        <p:nvSpPr>
          <p:cNvPr id="10" name="object 7"/>
          <p:cNvSpPr/>
          <p:nvPr/>
        </p:nvSpPr>
        <p:spPr>
          <a:xfrm>
            <a:off x="5867400" y="152400"/>
            <a:ext cx="1059179" cy="233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78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68413"/>
            <a:ext cx="8229600" cy="5256212"/>
          </a:xfrm>
        </p:spPr>
        <p:txBody>
          <a:bodyPr/>
          <a:lstStyle/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1800" dirty="0" err="1" smtClean="0"/>
              <a:t>Menyelesaikan</a:t>
            </a:r>
            <a:r>
              <a:rPr lang="en-US" sz="1800" dirty="0" smtClean="0"/>
              <a:t> </a:t>
            </a:r>
            <a:r>
              <a:rPr lang="en-US" sz="1800" dirty="0"/>
              <a:t>course </a:t>
            </a:r>
            <a:r>
              <a:rPr lang="id-ID" sz="1800" dirty="0" smtClean="0"/>
              <a:t>“PY0101EN</a:t>
            </a:r>
            <a:r>
              <a:rPr lang="id-ID" sz="1800" dirty="0"/>
              <a:t>”</a:t>
            </a:r>
            <a:r>
              <a:rPr lang="en-US" sz="1800" dirty="0" smtClean="0"/>
              <a:t> </a:t>
            </a:r>
            <a:r>
              <a:rPr lang="en-US" sz="1800" dirty="0" err="1"/>
              <a:t>pada</a:t>
            </a:r>
            <a:r>
              <a:rPr lang="en-US" sz="1800" dirty="0"/>
              <a:t> cognitiveclass.ai </a:t>
            </a:r>
            <a:r>
              <a:rPr lang="id-ID" sz="1800" dirty="0" smtClean="0"/>
              <a:t>--&gt; Optional</a:t>
            </a:r>
          </a:p>
          <a:p>
            <a:pPr lvl="1"/>
            <a:r>
              <a:rPr lang="en-US" sz="1600" dirty="0" smtClean="0"/>
              <a:t>Module 1 Lab – Write your first Python code!</a:t>
            </a:r>
          </a:p>
          <a:p>
            <a:pPr lvl="1"/>
            <a:r>
              <a:rPr lang="en-US" sz="1600" dirty="0" smtClean="0"/>
              <a:t>Module </a:t>
            </a:r>
            <a:r>
              <a:rPr lang="en-US" sz="1600" dirty="0"/>
              <a:t>1 Lab –</a:t>
            </a:r>
            <a:r>
              <a:rPr lang="id-ID" sz="1600" dirty="0"/>
              <a:t> </a:t>
            </a:r>
            <a:r>
              <a:rPr lang="en-US" sz="1600" dirty="0"/>
              <a:t>String Operations</a:t>
            </a:r>
          </a:p>
          <a:p>
            <a:pPr marL="457200" indent="-457200" algn="just" eaLnBrk="1" hangingPunct="1">
              <a:buClr>
                <a:srgbClr val="000000"/>
              </a:buClr>
              <a:buSzPct val="115000"/>
              <a:buFont typeface="+mj-lt"/>
              <a:buAutoNum type="arabicPeriod" startAt="3"/>
            </a:pPr>
            <a:endParaRPr lang="id-ID" sz="1800" dirty="0"/>
          </a:p>
          <a:p>
            <a:pPr marL="457200" indent="-457200" algn="just" eaLnBrk="1" hangingPunct="1">
              <a:buClr>
                <a:srgbClr val="000000"/>
              </a:buClr>
              <a:buSzPct val="115000"/>
              <a:buFont typeface="+mj-lt"/>
              <a:buAutoNum type="arabicPeriod" startAt="3"/>
            </a:pPr>
            <a:endParaRPr lang="id-ID" sz="1800" dirty="0"/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/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00000"/>
              </a:solidFill>
            </a:endParaRPr>
          </a:p>
          <a:p>
            <a:pPr eaLnBrk="1" hangingPunct="1">
              <a:buClr>
                <a:srgbClr val="F3CC9D"/>
              </a:buClr>
              <a:buSzPct val="115000"/>
              <a:buFont typeface="Wingdings" panose="05000000000000000000" pitchFamily="2" charset="2"/>
              <a:buChar char="§"/>
            </a:pPr>
            <a:endParaRPr lang="en-US" sz="2400" b="1" dirty="0">
              <a:solidFill>
                <a:srgbClr val="000000"/>
              </a:solidFill>
            </a:endParaRPr>
          </a:p>
          <a:p>
            <a:pPr marL="457200" indent="-457200" algn="just" eaLnBrk="1" hangingPunct="1">
              <a:buClr>
                <a:srgbClr val="000000"/>
              </a:buClr>
              <a:buSzPct val="115000"/>
              <a:buFont typeface="+mj-lt"/>
              <a:buAutoNum type="arabicPeriod" startAt="2"/>
            </a:pPr>
            <a:endParaRPr lang="id-ID" sz="1800" dirty="0" smtClean="0"/>
          </a:p>
          <a:p>
            <a:pPr marL="457200" indent="-457200" algn="just" eaLnBrk="1" hangingPunct="1">
              <a:buClr>
                <a:srgbClr val="000000"/>
              </a:buClr>
              <a:buSzPct val="115000"/>
              <a:buFont typeface="+mj-lt"/>
              <a:buAutoNum type="arabicPeriod" startAt="2"/>
            </a:pPr>
            <a:endParaRPr lang="id-ID" sz="1800" dirty="0" smtClean="0"/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/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id-ID" sz="1800" dirty="0" smtClean="0">
              <a:solidFill>
                <a:srgbClr val="000000"/>
              </a:solidFill>
            </a:endParaRPr>
          </a:p>
          <a:p>
            <a:pPr algn="just" eaLnBrk="1" hangingPunct="1">
              <a:buClr>
                <a:srgbClr val="000000"/>
              </a:buClr>
              <a:buSzPct val="115000"/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rgbClr val="000000"/>
              </a:solidFill>
            </a:endParaRPr>
          </a:p>
          <a:p>
            <a:pPr eaLnBrk="1" hangingPunct="1">
              <a:buClr>
                <a:srgbClr val="F3CC9D"/>
              </a:buClr>
              <a:buSzPct val="115000"/>
              <a:buFont typeface="Wingdings" panose="05000000000000000000" pitchFamily="2" charset="2"/>
              <a:buChar char="§"/>
            </a:pPr>
            <a:endParaRPr lang="en-US" sz="2400" b="1" dirty="0" smtClean="0">
              <a:solidFill>
                <a:srgbClr val="00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95288" y="235581"/>
            <a:ext cx="82296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id-ID" altLang="en-US" b="1" kern="0" dirty="0" smtClean="0">
                <a:solidFill>
                  <a:schemeClr val="tx1"/>
                </a:solidFill>
              </a:rPr>
              <a:t>Materi Tambahan</a:t>
            </a:r>
            <a:endParaRPr lang="en-US" altLang="en-US" b="1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80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142458"/>
            <a:ext cx="8515350" cy="677108"/>
          </a:xfrm>
        </p:spPr>
        <p:txBody>
          <a:bodyPr/>
          <a:lstStyle/>
          <a:p>
            <a:r>
              <a:rPr lang="id-ID" dirty="0" smtClean="0"/>
              <a:t>Buat SageMaker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5" y="1219199"/>
            <a:ext cx="8907235" cy="5334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 smtClean="0"/>
              <a:t>Copy Role ARN &gt; “arn:aws:iam</a:t>
            </a:r>
            <a:r>
              <a:rPr lang="id-ID" sz="1800" dirty="0"/>
              <a:t>::003234194341:role/roleSageMaker-imamcs</a:t>
            </a:r>
            <a:r>
              <a:rPr lang="id-ID" sz="1800" dirty="0" smtClean="0"/>
              <a:t>” dengan klik icon copy</a:t>
            </a:r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r>
              <a:rPr lang="id-ID" sz="1800" dirty="0" smtClean="0"/>
              <a:t>Hasil copy tersebut akan dipaste pada saat membuat instance SageMaker</a:t>
            </a:r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47" y="1909824"/>
            <a:ext cx="6768653" cy="403863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3603174" y="3200400"/>
            <a:ext cx="25146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845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142458"/>
            <a:ext cx="8515350" cy="677108"/>
          </a:xfrm>
        </p:spPr>
        <p:txBody>
          <a:bodyPr/>
          <a:lstStyle/>
          <a:p>
            <a:r>
              <a:rPr lang="id-ID" dirty="0" smtClean="0"/>
              <a:t>Buat SageMaker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5" y="1219199"/>
            <a:ext cx="8907235" cy="5334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 smtClean="0"/>
              <a:t>Klik “Services” &gt; Klik “Amazon SageMaker”</a:t>
            </a:r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5" y="1600170"/>
            <a:ext cx="6768653" cy="403863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3686" y="2881086"/>
            <a:ext cx="9906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4134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142458"/>
            <a:ext cx="8515350" cy="677108"/>
          </a:xfrm>
        </p:spPr>
        <p:txBody>
          <a:bodyPr/>
          <a:lstStyle/>
          <a:p>
            <a:r>
              <a:rPr lang="id-ID" dirty="0" smtClean="0"/>
              <a:t>Buat SageMaker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5" y="1219199"/>
            <a:ext cx="8907235" cy="5334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 smtClean="0"/>
              <a:t>Klik “Create notebook instance”</a:t>
            </a:r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4" y="1600199"/>
            <a:ext cx="7857226" cy="468814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226629" y="4354287"/>
            <a:ext cx="14478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3348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57CFE-E508-4EFD-9F48-D1E15FE3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65" y="142458"/>
            <a:ext cx="8515350" cy="677108"/>
          </a:xfrm>
        </p:spPr>
        <p:txBody>
          <a:bodyPr/>
          <a:lstStyle/>
          <a:p>
            <a:r>
              <a:rPr lang="id-ID" dirty="0" smtClean="0"/>
              <a:t>Buat SageMaker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C9AF76-4B0A-4A27-9B09-680DF0C395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6765" y="1219199"/>
            <a:ext cx="8907235" cy="5334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d-ID" sz="1800" dirty="0" smtClean="0"/>
              <a:t>Masukkan Notebook instance nama, misal “SageMaker-imamcs”</a:t>
            </a:r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 smtClean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  <a:p>
            <a:endParaRPr lang="id-ID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3" y="1600200"/>
            <a:ext cx="7857225" cy="468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78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2">
      <a:majorFont>
        <a:latin typeface="HP Simplified Light"/>
        <a:ea typeface=""/>
        <a:cs typeface=""/>
      </a:majorFont>
      <a:minorFont>
        <a:latin typeface="HP Simplified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2">
      <a:majorFont>
        <a:latin typeface="HP Simplified Light"/>
        <a:ea typeface=""/>
        <a:cs typeface=""/>
      </a:majorFont>
      <a:minorFont>
        <a:latin typeface="HP Simplified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2">
      <a:majorFont>
        <a:latin typeface="HP Simplified Light"/>
        <a:ea typeface=""/>
        <a:cs typeface=""/>
      </a:majorFont>
      <a:minorFont>
        <a:latin typeface="HP Simplified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2">
      <a:majorFont>
        <a:latin typeface="HP Simplified Light"/>
        <a:ea typeface=""/>
        <a:cs typeface=""/>
      </a:majorFont>
      <a:minorFont>
        <a:latin typeface="HP Simplified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17331</TotalTime>
  <Words>2674</Words>
  <Application>Microsoft Office PowerPoint</Application>
  <PresentationFormat>On-screen Show (4:3)</PresentationFormat>
  <Paragraphs>1040</Paragraphs>
  <Slides>55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55</vt:i4>
      </vt:variant>
    </vt:vector>
  </HeadingPairs>
  <TitlesOfParts>
    <vt:vector size="73" baseType="lpstr">
      <vt:lpstr>Arial Unicode MS</vt:lpstr>
      <vt:lpstr>Arial</vt:lpstr>
      <vt:lpstr>Calibri</vt:lpstr>
      <vt:lpstr>Calibri Light</vt:lpstr>
      <vt:lpstr>Consolas</vt:lpstr>
      <vt:lpstr>Courier New</vt:lpstr>
      <vt:lpstr>HP Simplified</vt:lpstr>
      <vt:lpstr>HP Simplified Light</vt:lpstr>
      <vt:lpstr>Segoe UI Light</vt:lpstr>
      <vt:lpstr>Times New Roman</vt:lpstr>
      <vt:lpstr>Wingdings</vt:lpstr>
      <vt:lpstr>Office Theme</vt:lpstr>
      <vt:lpstr>1_Diseño predeterminado</vt:lpstr>
      <vt:lpstr>2_Office Theme</vt:lpstr>
      <vt:lpstr>3_Office Theme</vt:lpstr>
      <vt:lpstr>4_Office Theme</vt:lpstr>
      <vt:lpstr>5_Office Theme</vt:lpstr>
      <vt:lpstr>1_Office Theme</vt:lpstr>
      <vt:lpstr>PowerPoint Presentation</vt:lpstr>
      <vt:lpstr>PowerPoint Presentation</vt:lpstr>
      <vt:lpstr>Buat SageMaker</vt:lpstr>
      <vt:lpstr>Buat SageMaker</vt:lpstr>
      <vt:lpstr>Buat SageMaker</vt:lpstr>
      <vt:lpstr>Buat SageMaker</vt:lpstr>
      <vt:lpstr>Buat SageMaker</vt:lpstr>
      <vt:lpstr>Buat SageMaker</vt:lpstr>
      <vt:lpstr>Buat SageMaker</vt:lpstr>
      <vt:lpstr>Buat SageMaker</vt:lpstr>
      <vt:lpstr>Buat SageMaker</vt:lpstr>
      <vt:lpstr>Buat SageMaker</vt:lpstr>
      <vt:lpstr>Buat SageMaker</vt:lpstr>
      <vt:lpstr>Buat SageMaker</vt:lpstr>
      <vt:lpstr>Open Jupyter vs JupyterLab</vt:lpstr>
      <vt:lpstr>Open Jupyter vs JupyterLab</vt:lpstr>
      <vt:lpstr>Open Jupyter vs JupyterLab</vt:lpstr>
      <vt:lpstr>Open Jupyter vs JupyterLab</vt:lpstr>
      <vt:lpstr>Remote Linux dari SageMaker</vt:lpstr>
      <vt:lpstr>PowerPoint Presentation</vt:lpstr>
      <vt:lpstr>Programming - Absolute Basics</vt:lpstr>
      <vt:lpstr>Programming - Absolute Basics</vt:lpstr>
      <vt:lpstr>Pengenalan Python</vt:lpstr>
      <vt:lpstr>PYPL Popularity of Programming Language</vt:lpstr>
      <vt:lpstr>Download dan Install Python</vt:lpstr>
      <vt:lpstr>The print() Function - Instructions</vt:lpstr>
      <vt:lpstr>PowerPoint Presentation</vt:lpstr>
      <vt:lpstr>Tipe Data - Numerik</vt:lpstr>
      <vt:lpstr>Tipe Data - String</vt:lpstr>
      <vt:lpstr>Tipe Data - Boolean</vt:lpstr>
      <vt:lpstr>Operators - Data Manipulation Tools</vt:lpstr>
      <vt:lpstr>Kategori Operator</vt:lpstr>
      <vt:lpstr>Operator - Arithmetic</vt:lpstr>
      <vt:lpstr>Operator - Comparison</vt:lpstr>
      <vt:lpstr>Operator – Assignment</vt:lpstr>
      <vt:lpstr>Operator – Logical</vt:lpstr>
      <vt:lpstr>Operator – Bitwise</vt:lpstr>
      <vt:lpstr>Operator – Identitas</vt:lpstr>
      <vt:lpstr>Operator – Membership</vt:lpstr>
      <vt:lpstr>Operator Precedence</vt:lpstr>
      <vt:lpstr>Variabel dan Tipe Data</vt:lpstr>
      <vt:lpstr>Input Output – Reading Keyboard Input</vt:lpstr>
      <vt:lpstr>Clone kode dari github ke Jupyter Lab</vt:lpstr>
      <vt:lpstr>Clone kode dari github ke Jupyter Lab</vt:lpstr>
      <vt:lpstr>Clone kode dari github ke Jupyter Lab</vt:lpstr>
      <vt:lpstr>Clone kode dari github ke Jupyter Lab</vt:lpstr>
      <vt:lpstr>Clone kode dari github ke Jupyter Lab</vt:lpstr>
      <vt:lpstr>Clone kode dari github ke Jupyter Lab</vt:lpstr>
      <vt:lpstr>Clone kode dari github ke Jupyter Lab</vt:lpstr>
      <vt:lpstr>Latihan langsung di Kelas Ke-1 &amp; Pembahasan Link kode “http://bit.ly/2YKicRs”</vt:lpstr>
      <vt:lpstr>Latihan langsung di Kelas Ke-2 &amp; Pembahasan</vt:lpstr>
      <vt:lpstr>Cara Stop SageMaker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Pertemuan ke-7 Part. 1 of 1</dc:title>
  <dc:creator>Imam Cholissodin</dc:creator>
  <cp:lastModifiedBy>Imam Cholissodin</cp:lastModifiedBy>
  <cp:revision>1005</cp:revision>
  <dcterms:created xsi:type="dcterms:W3CDTF">2018-08-20T01:19:12Z</dcterms:created>
  <dcterms:modified xsi:type="dcterms:W3CDTF">2019-09-26T00:37:41Z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2017-08-29T00:00:00Z</vt:filetime>
  </property>
  <property fmtid="{D5CDD505-2E9C-101B-9397-08002B2CF9AE}" pid="3" name="LastSaved">
    <vt:filetime>2018-08-19T00:00:00Z</vt:filetime>
  </property>
</Properties>
</file>